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07"/>
  </p:notesMasterIdLst>
  <p:sldIdLst>
    <p:sldId id="256" r:id="rId2"/>
    <p:sldId id="403" r:id="rId3"/>
    <p:sldId id="471" r:id="rId4"/>
    <p:sldId id="579" r:id="rId5"/>
    <p:sldId id="563" r:id="rId6"/>
    <p:sldId id="629" r:id="rId7"/>
    <p:sldId id="664" r:id="rId8"/>
    <p:sldId id="564" r:id="rId9"/>
    <p:sldId id="574" r:id="rId10"/>
    <p:sldId id="565" r:id="rId11"/>
    <p:sldId id="566" r:id="rId12"/>
    <p:sldId id="499" r:id="rId13"/>
    <p:sldId id="508" r:id="rId14"/>
    <p:sldId id="520" r:id="rId15"/>
    <p:sldId id="575" r:id="rId16"/>
    <p:sldId id="557" r:id="rId17"/>
    <p:sldId id="666" r:id="rId18"/>
    <p:sldId id="667" r:id="rId19"/>
    <p:sldId id="668" r:id="rId20"/>
    <p:sldId id="669" r:id="rId21"/>
    <p:sldId id="670" r:id="rId22"/>
    <p:sldId id="569" r:id="rId23"/>
    <p:sldId id="671" r:id="rId24"/>
    <p:sldId id="584" r:id="rId25"/>
    <p:sldId id="509" r:id="rId26"/>
    <p:sldId id="662" r:id="rId27"/>
    <p:sldId id="578" r:id="rId28"/>
    <p:sldId id="510" r:id="rId29"/>
    <p:sldId id="663" r:id="rId30"/>
    <p:sldId id="549" r:id="rId31"/>
    <p:sldId id="577" r:id="rId32"/>
    <p:sldId id="572" r:id="rId33"/>
    <p:sldId id="583" r:id="rId34"/>
    <p:sldId id="598" r:id="rId35"/>
    <p:sldId id="587" r:id="rId36"/>
    <p:sldId id="591" r:id="rId37"/>
    <p:sldId id="590" r:id="rId38"/>
    <p:sldId id="588" r:id="rId39"/>
    <p:sldId id="589" r:id="rId40"/>
    <p:sldId id="639" r:id="rId41"/>
    <p:sldId id="592" r:id="rId42"/>
    <p:sldId id="594" r:id="rId43"/>
    <p:sldId id="593" r:id="rId44"/>
    <p:sldId id="596" r:id="rId45"/>
    <p:sldId id="597" r:id="rId46"/>
    <p:sldId id="585" r:id="rId47"/>
    <p:sldId id="582" r:id="rId48"/>
    <p:sldId id="551" r:id="rId49"/>
    <p:sldId id="552" r:id="rId50"/>
    <p:sldId id="599" r:id="rId51"/>
    <p:sldId id="600" r:id="rId52"/>
    <p:sldId id="601" r:id="rId53"/>
    <p:sldId id="553" r:id="rId54"/>
    <p:sldId id="602" r:id="rId55"/>
    <p:sldId id="603" r:id="rId56"/>
    <p:sldId id="604" r:id="rId57"/>
    <p:sldId id="606" r:id="rId58"/>
    <p:sldId id="610" r:id="rId59"/>
    <p:sldId id="611" r:id="rId60"/>
    <p:sldId id="612" r:id="rId61"/>
    <p:sldId id="613" r:id="rId62"/>
    <p:sldId id="632" r:id="rId63"/>
    <p:sldId id="634" r:id="rId64"/>
    <p:sldId id="635" r:id="rId65"/>
    <p:sldId id="636" r:id="rId66"/>
    <p:sldId id="630" r:id="rId67"/>
    <p:sldId id="637" r:id="rId68"/>
    <p:sldId id="638" r:id="rId69"/>
    <p:sldId id="609" r:id="rId70"/>
    <p:sldId id="607" r:id="rId71"/>
    <p:sldId id="640" r:id="rId72"/>
    <p:sldId id="641" r:id="rId73"/>
    <p:sldId id="614" r:id="rId74"/>
    <p:sldId id="615" r:id="rId75"/>
    <p:sldId id="616" r:id="rId76"/>
    <p:sldId id="617" r:id="rId77"/>
    <p:sldId id="619" r:id="rId78"/>
    <p:sldId id="642" r:id="rId79"/>
    <p:sldId id="644" r:id="rId80"/>
    <p:sldId id="643" r:id="rId81"/>
    <p:sldId id="567" r:id="rId82"/>
    <p:sldId id="645" r:id="rId83"/>
    <p:sldId id="646" r:id="rId84"/>
    <p:sldId id="649" r:id="rId85"/>
    <p:sldId id="650" r:id="rId86"/>
    <p:sldId id="651" r:id="rId87"/>
    <p:sldId id="652" r:id="rId88"/>
    <p:sldId id="653" r:id="rId89"/>
    <p:sldId id="648" r:id="rId90"/>
    <p:sldId id="654" r:id="rId91"/>
    <p:sldId id="655" r:id="rId92"/>
    <p:sldId id="656" r:id="rId93"/>
    <p:sldId id="660" r:id="rId94"/>
    <p:sldId id="661" r:id="rId95"/>
    <p:sldId id="621" r:id="rId96"/>
    <p:sldId id="622" r:id="rId97"/>
    <p:sldId id="623" r:id="rId98"/>
    <p:sldId id="624" r:id="rId99"/>
    <p:sldId id="530" r:id="rId100"/>
    <p:sldId id="536" r:id="rId101"/>
    <p:sldId id="535" r:id="rId102"/>
    <p:sldId id="538" r:id="rId103"/>
    <p:sldId id="540" r:id="rId104"/>
    <p:sldId id="541" r:id="rId105"/>
    <p:sldId id="550" r:id="rId10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403"/>
            <p14:sldId id="471"/>
            <p14:sldId id="579"/>
            <p14:sldId id="563"/>
            <p14:sldId id="629"/>
            <p14:sldId id="664"/>
            <p14:sldId id="564"/>
            <p14:sldId id="574"/>
            <p14:sldId id="565"/>
            <p14:sldId id="566"/>
            <p14:sldId id="499"/>
            <p14:sldId id="508"/>
            <p14:sldId id="520"/>
            <p14:sldId id="575"/>
            <p14:sldId id="557"/>
            <p14:sldId id="666"/>
            <p14:sldId id="667"/>
            <p14:sldId id="668"/>
            <p14:sldId id="669"/>
            <p14:sldId id="670"/>
            <p14:sldId id="569"/>
            <p14:sldId id="671"/>
            <p14:sldId id="584"/>
            <p14:sldId id="509"/>
            <p14:sldId id="662"/>
            <p14:sldId id="578"/>
            <p14:sldId id="510"/>
            <p14:sldId id="663"/>
            <p14:sldId id="549"/>
            <p14:sldId id="577"/>
            <p14:sldId id="572"/>
            <p14:sldId id="583"/>
            <p14:sldId id="598"/>
            <p14:sldId id="587"/>
            <p14:sldId id="591"/>
            <p14:sldId id="590"/>
            <p14:sldId id="588"/>
            <p14:sldId id="589"/>
            <p14:sldId id="639"/>
            <p14:sldId id="592"/>
            <p14:sldId id="594"/>
            <p14:sldId id="593"/>
            <p14:sldId id="596"/>
            <p14:sldId id="597"/>
            <p14:sldId id="585"/>
            <p14:sldId id="582"/>
            <p14:sldId id="551"/>
            <p14:sldId id="552"/>
            <p14:sldId id="599"/>
            <p14:sldId id="600"/>
            <p14:sldId id="601"/>
            <p14:sldId id="553"/>
            <p14:sldId id="602"/>
            <p14:sldId id="603"/>
            <p14:sldId id="604"/>
            <p14:sldId id="606"/>
            <p14:sldId id="610"/>
            <p14:sldId id="611"/>
            <p14:sldId id="612"/>
            <p14:sldId id="613"/>
            <p14:sldId id="632"/>
            <p14:sldId id="634"/>
            <p14:sldId id="635"/>
            <p14:sldId id="636"/>
            <p14:sldId id="630"/>
            <p14:sldId id="637"/>
            <p14:sldId id="638"/>
            <p14:sldId id="609"/>
            <p14:sldId id="607"/>
            <p14:sldId id="640"/>
            <p14:sldId id="641"/>
            <p14:sldId id="614"/>
            <p14:sldId id="615"/>
            <p14:sldId id="616"/>
            <p14:sldId id="617"/>
            <p14:sldId id="619"/>
            <p14:sldId id="642"/>
            <p14:sldId id="644"/>
            <p14:sldId id="643"/>
            <p14:sldId id="567"/>
            <p14:sldId id="645"/>
            <p14:sldId id="646"/>
            <p14:sldId id="649"/>
            <p14:sldId id="650"/>
            <p14:sldId id="651"/>
            <p14:sldId id="652"/>
            <p14:sldId id="653"/>
            <p14:sldId id="648"/>
            <p14:sldId id="654"/>
            <p14:sldId id="655"/>
            <p14:sldId id="656"/>
            <p14:sldId id="660"/>
            <p14:sldId id="661"/>
            <p14:sldId id="621"/>
            <p14:sldId id="622"/>
            <p14:sldId id="623"/>
            <p14:sldId id="624"/>
            <p14:sldId id="530"/>
            <p14:sldId id="536"/>
            <p14:sldId id="535"/>
            <p14:sldId id="538"/>
            <p14:sldId id="540"/>
            <p14:sldId id="54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544F"/>
    <a:srgbClr val="5AB88F"/>
    <a:srgbClr val="CA9FC9"/>
    <a:srgbClr val="41719C"/>
    <a:srgbClr val="B04532"/>
    <a:srgbClr val="9E60B8"/>
    <a:srgbClr val="931621"/>
    <a:srgbClr val="EF7D1D"/>
    <a:srgbClr val="B58900"/>
    <a:srgbClr val="D2B6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031"/>
    <p:restoredTop sz="90783" autoAdjust="0"/>
  </p:normalViewPr>
  <p:slideViewPr>
    <p:cSldViewPr snapToGrid="0" snapToObjects="1">
      <p:cViewPr varScale="1">
        <p:scale>
          <a:sx n="205" d="100"/>
          <a:sy n="205" d="100"/>
        </p:scale>
        <p:origin x="2128" y="17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07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viewProps" Target="viewProps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theme" Target="theme/theme1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tableStyles" Target="tableStyles.xml"/></Relationships>
</file>

<file path=ppt/media/image1.tiff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26.08.18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99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52020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429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32002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7916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00592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8924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3129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399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1606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8661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166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4177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3889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525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184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73853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54046EA0-476F-F64F-8694-855A1E7DAD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203200" y="1026060"/>
            <a:ext cx="9499600" cy="5329237"/>
          </a:xfrm>
        </p:spPr>
        <p:txBody>
          <a:bodyPr/>
          <a:lstStyle>
            <a:lvl1pPr>
              <a:defRPr b="1"/>
            </a:lvl1pPr>
          </a:lstStyle>
          <a:p>
            <a:r>
              <a:rPr lang="de-DE" dirty="0"/>
              <a:t>Mastertextformat bearbeiten
	</a:t>
            </a:r>
            <a:r>
              <a:rPr lang="de-DE" dirty="0" err="1"/>
              <a:t>fasdfsdf</a:t>
            </a:r>
            <a:r>
              <a:rPr lang="de-DE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 err="1"/>
              <a:t>fasfasdf</a:t>
            </a:r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8/26/18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de-DE" sz="2400" b="1" kern="1200" dirty="0">
          <a:solidFill>
            <a:srgbClr val="EF7D1D"/>
          </a:solidFill>
          <a:latin typeface="Source Sans Pro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de-DE" sz="2400" kern="1200" dirty="0">
          <a:solidFill>
            <a:srgbClr val="36544F"/>
          </a:solidFill>
          <a:latin typeface="Source Sans Pro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9566E4A1-F973-9F42-9619-95728823FE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98FFC761-FA65-4D43-9BEC-BD3BB5EE4B73}"/>
              </a:ext>
            </a:extLst>
          </p:cNvPr>
          <p:cNvSpPr/>
          <p:nvPr/>
        </p:nvSpPr>
        <p:spPr>
          <a:xfrm>
            <a:off x="-1735" y="0"/>
            <a:ext cx="9906000" cy="6077037"/>
          </a:xfrm>
          <a:prstGeom prst="rect">
            <a:avLst/>
          </a:prstGeom>
          <a:solidFill>
            <a:srgbClr val="D4EBE9">
              <a:alpha val="7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2C009F60-CD1B-A94E-8BE1-5C5EDF9F4FDC}"/>
              </a:ext>
            </a:extLst>
          </p:cNvPr>
          <p:cNvGrpSpPr/>
          <p:nvPr/>
        </p:nvGrpSpPr>
        <p:grpSpPr>
          <a:xfrm>
            <a:off x="-313804" y="206679"/>
            <a:ext cx="9905999" cy="4356288"/>
            <a:chOff x="-312235" y="-36785"/>
            <a:chExt cx="9905999" cy="4356288"/>
          </a:xfrm>
        </p:grpSpPr>
        <p:sp>
          <p:nvSpPr>
            <p:cNvPr id="3" name="Rechteck 2"/>
            <p:cNvSpPr/>
            <p:nvPr/>
          </p:nvSpPr>
          <p:spPr>
            <a:xfrm>
              <a:off x="-312235" y="1017974"/>
              <a:ext cx="9905999" cy="218521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de-DE" sz="13600" b="1" dirty="0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  </a:t>
              </a:r>
              <a:r>
                <a:rPr lang="de-DE" sz="13600" b="1" dirty="0" err="1">
                  <a:solidFill>
                    <a:srgbClr val="025249"/>
                  </a:solidFill>
                  <a:latin typeface="Montserrat" charset="0"/>
                  <a:ea typeface="Montserrat" charset="0"/>
                  <a:cs typeface="Montserrat" charset="0"/>
                </a:rPr>
                <a:t>GraphQL</a:t>
              </a:r>
              <a:endParaRPr lang="de-DE" sz="2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1440404" y="-36785"/>
              <a:ext cx="168507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b="1" dirty="0">
                  <a:solidFill>
                    <a:srgbClr val="36544F"/>
                  </a:solidFill>
                  <a:latin typeface="Source Sans Pro" charset="0"/>
                  <a:ea typeface="Source Sans Pro" charset="0"/>
                  <a:cs typeface="Source Sans Pro" charset="0"/>
                </a:rPr>
                <a:t>NILS HARTMANN</a:t>
              </a:r>
              <a:endPara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endParaRPr>
            </a:p>
          </p:txBody>
        </p:sp>
        <p:sp>
          <p:nvSpPr>
            <p:cNvPr id="8" name="Rechteck 7"/>
            <p:cNvSpPr/>
            <p:nvPr/>
          </p:nvSpPr>
          <p:spPr>
            <a:xfrm>
              <a:off x="1440404" y="3919393"/>
              <a:ext cx="476534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de-DE" sz="2000" b="1" dirty="0" err="1">
                  <a:solidFill>
                    <a:srgbClr val="025249"/>
                  </a:solidFill>
                </a:rPr>
                <a:t>Slides</a:t>
              </a:r>
              <a:r>
                <a:rPr lang="de-DE" sz="2000" b="1" dirty="0">
                  <a:solidFill>
                    <a:srgbClr val="025249"/>
                  </a:solidFill>
                </a:rPr>
                <a:t>: https://</a:t>
              </a:r>
              <a:r>
                <a:rPr lang="de-DE" sz="2000" b="1" dirty="0" err="1">
                  <a:solidFill>
                    <a:srgbClr val="025249"/>
                  </a:solidFill>
                </a:rPr>
                <a:t>bit.ly</a:t>
              </a:r>
              <a:r>
                <a:rPr lang="de-DE" sz="2000" b="1" dirty="0">
                  <a:solidFill>
                    <a:srgbClr val="025249"/>
                  </a:solidFill>
                </a:rPr>
                <a:t>/</a:t>
              </a:r>
              <a:r>
                <a:rPr lang="de-DE" sz="2000" b="1" dirty="0" err="1">
                  <a:solidFill>
                    <a:srgbClr val="025249"/>
                  </a:solidFill>
                </a:rPr>
                <a:t>nordic-coding-graphql</a:t>
              </a:r>
              <a:endParaRPr lang="de-DE" sz="2000" b="1" dirty="0">
                <a:solidFill>
                  <a:srgbClr val="FF0000"/>
                </a:solidFill>
              </a:endParaRPr>
            </a:p>
          </p:txBody>
        </p:sp>
        <p:sp>
          <p:nvSpPr>
            <p:cNvPr id="10" name="Textfeld 9"/>
            <p:cNvSpPr txBox="1"/>
            <p:nvPr/>
          </p:nvSpPr>
          <p:spPr>
            <a:xfrm>
              <a:off x="1440404" y="3062836"/>
              <a:ext cx="2616739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3400" b="1" dirty="0">
                  <a:solidFill>
                    <a:srgbClr val="EF7D1D"/>
                  </a:solidFill>
                  <a:latin typeface="Montserrat" charset="0"/>
                  <a:ea typeface="Montserrat" charset="0"/>
                  <a:cs typeface="Montserrat" charset="0"/>
                </a:rPr>
                <a:t>für Java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38B5D25A-55E1-4341-9252-AC900006FD3A}"/>
                </a:ext>
              </a:extLst>
            </p:cNvPr>
            <p:cNvSpPr txBox="1"/>
            <p:nvPr/>
          </p:nvSpPr>
          <p:spPr>
            <a:xfrm>
              <a:off x="1440404" y="822872"/>
              <a:ext cx="574256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de-DE" sz="3400" b="1" dirty="0">
                <a:solidFill>
                  <a:srgbClr val="36544F"/>
                </a:solidFill>
                <a:latin typeface="Montserrat" charset="0"/>
                <a:ea typeface="Montserrat" charset="0"/>
                <a:cs typeface="Montserrat" charset="0"/>
              </a:endParaRPr>
            </a:p>
          </p:txBody>
        </p:sp>
      </p:grp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11162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>
                <a:solidFill>
                  <a:srgbClr val="D4EBE9"/>
                </a:solidFill>
              </a:rPr>
              <a:t>Java User Group HH | August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New York Times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99B1BCF-5FD1-664F-9688-947485071B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545" y="126460"/>
            <a:ext cx="4338910" cy="5537740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78BB35E7-1B62-E347-BE38-9ACF9C35AF7D}"/>
              </a:ext>
            </a:extLst>
          </p:cNvPr>
          <p:cNvSpPr/>
          <p:nvPr/>
        </p:nvSpPr>
        <p:spPr>
          <a:xfrm>
            <a:off x="843064" y="5664200"/>
            <a:ext cx="82198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open.nytimes.com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/react-relay-and-graphql-under-the-hood-of-the-times-website-redesign-22fb62ea9764</a:t>
            </a:r>
          </a:p>
        </p:txBody>
      </p:sp>
    </p:spTree>
    <p:extLst>
      <p:ext uri="{BB962C8B-B14F-4D97-AF65-F5344CB8AC3E}">
        <p14:creationId xmlns:p14="http://schemas.microsoft.com/office/powerpoint/2010/main" val="1680369626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97506" y="3357042"/>
            <a:ext cx="672122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 err="1">
                <a:solidFill>
                  <a:srgbClr val="41719C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id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name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price</a:t>
            </a:r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ratings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. . .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Werden mittels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 angegeben und geparst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128083" y="3829649"/>
            <a:ext cx="244268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parsen</a:t>
            </a:r>
          </a:p>
        </p:txBody>
      </p:sp>
    </p:spTree>
    <p:extLst>
      <p:ext uri="{BB962C8B-B14F-4D97-AF65-F5344CB8AC3E}">
        <p14:creationId xmlns:p14="http://schemas.microsoft.com/office/powerpoint/2010/main" val="558035906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BEER_RATING_APP_QUERY</a:t>
            </a:r>
            <a:r>
              <a:rPr lang="de-DE" sz="1625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b="1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BEER_RATING_APP_QUERY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011788"/>
            <a:ext cx="344243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React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Komponente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8101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 }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error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}) =&gt; {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7" name="Rechteck 6"/>
          <p:cNvSpPr/>
          <p:nvPr/>
        </p:nvSpPr>
        <p:spPr>
          <a:xfrm>
            <a:off x="93249" y="4481584"/>
            <a:ext cx="2442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Ergebnis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(wird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ggf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mehrfach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aufgerufen)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</p:spTree>
    <p:extLst>
      <p:ext uri="{BB962C8B-B14F-4D97-AF65-F5344CB8AC3E}">
        <p14:creationId xmlns:p14="http://schemas.microsoft.com/office/powerpoint/2010/main" val="196593217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Schritt 2: </a:t>
            </a:r>
            <a:r>
              <a:rPr lang="de-DE" dirty="0" err="1"/>
              <a:t>Queries</a:t>
            </a:r>
            <a:endParaRPr lang="de-DE" dirty="0"/>
          </a:p>
        </p:txBody>
      </p:sp>
      <p:sp>
        <p:nvSpPr>
          <p:cNvPr id="4" name="Rechteck 3"/>
          <p:cNvSpPr/>
          <p:nvPr/>
        </p:nvSpPr>
        <p:spPr>
          <a:xfrm>
            <a:off x="2871381" y="3069659"/>
            <a:ext cx="6721221" cy="350095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"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react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-apollo";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BEER_RATING_APP_QUERY =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gql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`...`;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BeerRatingApp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props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&lt;Query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{({ 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41719C"/>
                </a:solidFill>
                <a:latin typeface="Source Code Pro Medium" charset="0"/>
                <a:ea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...&lt;/h1&gt;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if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(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 {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&lt;h1&gt;Error!&lt;/h1&gt; 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data.</a:t>
            </a:r>
            <a:r>
              <a:rPr lang="de-DE" sz="1625" b="1" dirty="0" err="1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&lt;/Query&gt;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Query-Komponente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Führt Query aus, kümmert sich um Caching, Fehlerbehandlung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etc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Ergebnis (Daten, ...) wird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Render-Prop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Children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übergeben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6E2119F2-109B-C247-8DE1-D3E9E5376CCC}"/>
              </a:ext>
            </a:extLst>
          </p:cNvPr>
          <p:cNvSpPr/>
          <p:nvPr/>
        </p:nvSpPr>
        <p:spPr>
          <a:xfrm>
            <a:off x="93249" y="4820138"/>
            <a:ext cx="244268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Ergebnis (samt Fehler) auswerten</a:t>
            </a:r>
          </a:p>
        </p:txBody>
      </p:sp>
    </p:spTree>
    <p:extLst>
      <p:ext uri="{BB962C8B-B14F-4D97-AF65-F5344CB8AC3E}">
        <p14:creationId xmlns:p14="http://schemas.microsoft.com/office/powerpoint/2010/main" val="2019739800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Typ-sichere Verwendung</a:t>
            </a:r>
          </a:p>
        </p:txBody>
      </p:sp>
      <p:sp>
        <p:nvSpPr>
          <p:cNvPr id="4" name="Rechteck 3"/>
          <p:cNvSpPr/>
          <p:nvPr/>
        </p:nvSpPr>
        <p:spPr>
          <a:xfrm>
            <a:off x="1990726" y="1766842"/>
            <a:ext cx="8520301" cy="32508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import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{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, </a:t>
            </a:r>
            <a:r>
              <a:rPr lang="de-DE" sz="1625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 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from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"...";</a:t>
            </a: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endParaRPr lang="de-DE" sz="1625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const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BeerRatingPage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(...) =&gt; (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&lt;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BeerPageQueryResult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</a:rPr>
              <a:t>, </a:t>
            </a:r>
            <a:r>
              <a:rPr lang="de-DE" sz="1625" dirty="0" err="1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BeerPageQueryVars</a:t>
            </a:r>
            <a:r>
              <a:rPr lang="de-DE" sz="1625" dirty="0">
                <a:solidFill>
                  <a:srgbClr val="9E60B8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={BEER_PAGE_QUERY} variables={{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bier</a:t>
            </a:r>
            <a:r>
              <a:rPr lang="de-DE" sz="1625" dirty="0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beerId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}} 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 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{({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loading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error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625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data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}) =&gt; {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// . . . 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 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return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&lt;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BeerList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</a:t>
            </a:r>
            <a:r>
              <a:rPr lang="de-DE" sz="1625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beers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={</a:t>
            </a:r>
            <a:r>
              <a:rPr lang="de-DE" sz="1625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</a:rPr>
              <a:t>data</a:t>
            </a:r>
            <a:r>
              <a:rPr lang="de-DE" sz="1625" dirty="0" err="1">
                <a:solidFill>
                  <a:srgbClr val="C00000"/>
                </a:solidFill>
                <a:latin typeface="Source Code Pro Medium" charset="0"/>
                <a:ea typeface="Source Code Pro Medium" charset="0"/>
              </a:rPr>
              <a:t>.biere</a:t>
            </a:r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} /&gt;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Code Pro Medium" charset="0"/>
              </a:rPr>
              <a:t>  }}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&lt;/</a:t>
            </a:r>
            <a:r>
              <a:rPr lang="de-DE" sz="1625" b="1" dirty="0">
                <a:solidFill>
                  <a:srgbClr val="57A2C5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</a:p>
          <a:p>
            <a:r>
              <a:rPr lang="de-DE" sz="1625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);</a:t>
            </a:r>
          </a:p>
        </p:txBody>
      </p:sp>
      <p:sp>
        <p:nvSpPr>
          <p:cNvPr id="9" name="Textfeld 8"/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Beispiel </a:t>
            </a:r>
            <a:r>
              <a:rPr lang="de-DE" sz="2400" b="1" dirty="0" err="1">
                <a:solidFill>
                  <a:srgbClr val="EF7D1D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Typ-Sichere Verwendung der Komponente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BE78892-5A32-3E43-87E7-45E1A84FD87A}"/>
              </a:ext>
            </a:extLst>
          </p:cNvPr>
          <p:cNvSpPr txBox="1"/>
          <p:nvPr/>
        </p:nvSpPr>
        <p:spPr>
          <a:xfrm>
            <a:off x="6981217" y="4868438"/>
            <a:ext cx="1919591" cy="369332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de-DE" dirty="0" err="1">
                <a:solidFill>
                  <a:srgbClr val="025249"/>
                </a:solidFill>
                <a:latin typeface="Source Sans Pro" panose="020B0503030403020204" pitchFamily="34" charset="77"/>
              </a:rPr>
              <a:t>Compile</a:t>
            </a:r>
            <a:r>
              <a:rPr lang="de-DE" dirty="0">
                <a:solidFill>
                  <a:srgbClr val="025249"/>
                </a:solidFill>
                <a:latin typeface="Source Sans Pro" panose="020B0503030403020204" pitchFamily="34" charset="77"/>
              </a:rPr>
              <a:t> Fehler!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39613FCB-E9C3-8042-A0AA-0233C95C7AD7}"/>
              </a:ext>
            </a:extLst>
          </p:cNvPr>
          <p:cNvCxnSpPr>
            <a:cxnSpLocks/>
          </p:cNvCxnSpPr>
          <p:nvPr/>
        </p:nvCxnSpPr>
        <p:spPr>
          <a:xfrm flipH="1" flipV="1">
            <a:off x="8015592" y="3320143"/>
            <a:ext cx="43773" cy="1548295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AA68EE8F-44FC-D248-9E75-A88245697102}"/>
              </a:ext>
            </a:extLst>
          </p:cNvPr>
          <p:cNvCxnSpPr>
            <a:cxnSpLocks/>
          </p:cNvCxnSpPr>
          <p:nvPr/>
        </p:nvCxnSpPr>
        <p:spPr>
          <a:xfrm flipH="1" flipV="1">
            <a:off x="6650478" y="4318231"/>
            <a:ext cx="1408887" cy="550207"/>
          </a:xfrm>
          <a:prstGeom prst="straightConnector1">
            <a:avLst/>
          </a:prstGeom>
          <a:ln w="127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713363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A5824894-A109-AD41-8E23-69DA90A806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23" t="10331" r="14585"/>
          <a:stretch/>
        </p:blipFill>
        <p:spPr>
          <a:xfrm>
            <a:off x="11162" y="0"/>
            <a:ext cx="9883675" cy="6858000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0" y="-1"/>
            <a:ext cx="9905999" cy="6067777"/>
          </a:xfrm>
          <a:prstGeom prst="rect">
            <a:avLst/>
          </a:prstGeom>
          <a:solidFill>
            <a:srgbClr val="D4EBE9">
              <a:alpha val="5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0" y="6067777"/>
            <a:ext cx="9906000" cy="790223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656F94DD-6753-AE48-BEE3-3D5A714809DC}"/>
              </a:ext>
            </a:extLst>
          </p:cNvPr>
          <p:cNvSpPr/>
          <p:nvPr/>
        </p:nvSpPr>
        <p:spPr>
          <a:xfrm>
            <a:off x="0" y="125127"/>
            <a:ext cx="9906000" cy="26468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66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🍻</a:t>
            </a:r>
            <a:endParaRPr lang="de-DE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041966" y="2897132"/>
            <a:ext cx="6123007" cy="1035804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8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1268271" y="4282633"/>
            <a:ext cx="7369459" cy="1041724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de-DE" sz="2400" b="1" dirty="0">
                <a:solidFill>
                  <a:srgbClr val="025249"/>
                </a:solidFill>
              </a:rPr>
              <a:t>Beispiel-Code: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fullstack-graphql-example</a:t>
            </a:r>
            <a:endParaRPr lang="de-DE" sz="2400" b="1" dirty="0">
              <a:solidFill>
                <a:srgbClr val="025249"/>
              </a:solidFill>
            </a:endParaRPr>
          </a:p>
          <a:p>
            <a:pPr algn="ctr">
              <a:lnSpc>
                <a:spcPct val="130000"/>
              </a:lnSpc>
            </a:pPr>
            <a:r>
              <a:rPr lang="de-DE" sz="2400" b="1" dirty="0" err="1">
                <a:solidFill>
                  <a:srgbClr val="025249"/>
                </a:solidFill>
              </a:rPr>
              <a:t>Slides</a:t>
            </a:r>
            <a:r>
              <a:rPr lang="de-DE" sz="2400" b="1" dirty="0">
                <a:solidFill>
                  <a:srgbClr val="025249"/>
                </a:solidFill>
              </a:rPr>
              <a:t>: </a:t>
            </a:r>
            <a:r>
              <a:rPr lang="de-DE" sz="2400" b="1" dirty="0">
                <a:solidFill>
                  <a:srgbClr val="41719C"/>
                </a:solidFill>
              </a:rPr>
              <a:t>https://</a:t>
            </a:r>
            <a:r>
              <a:rPr lang="de-DE" sz="2400" b="1" dirty="0" err="1">
                <a:solidFill>
                  <a:srgbClr val="41719C"/>
                </a:solidFill>
              </a:rPr>
              <a:t>bit.ly</a:t>
            </a:r>
            <a:r>
              <a:rPr lang="de-DE" sz="2400" b="1" dirty="0">
                <a:solidFill>
                  <a:srgbClr val="41719C"/>
                </a:solidFill>
              </a:rPr>
              <a:t>/</a:t>
            </a:r>
            <a:r>
              <a:rPr lang="de-DE" sz="2400" b="1" dirty="0" err="1">
                <a:solidFill>
                  <a:srgbClr val="41719C"/>
                </a:solidFill>
              </a:rPr>
              <a:t>nordic-coding-graphql</a:t>
            </a:r>
            <a:endParaRPr lang="de-DE" sz="2400" b="1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C6FFEF-C619-8744-91B8-9FEF34314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Twitter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E54EE9-17BA-9143-8294-4EB8D75E3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737" y="1011271"/>
            <a:ext cx="7366000" cy="4076700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D9DAD7D4-2BCE-FA40-9390-CCFFFBB91D81}"/>
              </a:ext>
            </a:extLst>
          </p:cNvPr>
          <p:cNvSpPr/>
          <p:nvPr/>
        </p:nvSpPr>
        <p:spPr>
          <a:xfrm>
            <a:off x="1954180" y="5087971"/>
            <a:ext cx="69690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tgvashworth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/862049341472522240</a:t>
            </a:r>
          </a:p>
        </p:txBody>
      </p:sp>
    </p:spTree>
    <p:extLst>
      <p:ext uri="{BB962C8B-B14F-4D97-AF65-F5344CB8AC3E}">
        <p14:creationId xmlns:p14="http://schemas.microsoft.com/office/powerpoint/2010/main" val="2670732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913656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praktisch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Code für Beispiel-Anwendung: https://</a:t>
            </a:r>
            <a:r>
              <a:rPr lang="de-DE" sz="1600" cap="none" spc="100" dirty="0" err="1"/>
              <a:t>bit.ly</a:t>
            </a:r>
            <a:r>
              <a:rPr lang="de-DE" sz="1600" cap="none" spc="100" dirty="0"/>
              <a:t>/</a:t>
            </a:r>
            <a:r>
              <a:rPr lang="de-DE" sz="1600" cap="none" spc="100" dirty="0" err="1">
                <a:solidFill>
                  <a:srgbClr val="FF0000"/>
                </a:solidFill>
              </a:rPr>
              <a:t>fullstack-graphql-example</a:t>
            </a:r>
            <a:endParaRPr lang="de-DE" sz="1600" cap="none" spc="100" dirty="0">
              <a:solidFill>
                <a:srgbClr val="FF0000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3A32240-DA0F-B74C-B9B4-072A6E6196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2646" y="214223"/>
            <a:ext cx="4260707" cy="4699433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208416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</a:t>
            </a:r>
            <a:r>
              <a:rPr lang="de-DE" sz="6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GraphiQL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http://localhost:9000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6E9C3FB-BE93-F144-8FF8-1A4E33249E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49" y="243116"/>
            <a:ext cx="3982572" cy="4584815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237362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</a:t>
            </a:r>
            <a:r>
              <a:rPr lang="de-DE" sz="1600" cap="none" spc="100" dirty="0" err="1"/>
              <a:t>Intellij</a:t>
            </a:r>
            <a:r>
              <a:rPr lang="de-DE" sz="1600" cap="none" spc="100" dirty="0"/>
              <a:t> IDEA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919E7D7-10E1-FC4F-852D-96E11C5916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720" y="258943"/>
            <a:ext cx="5120560" cy="4568988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059426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Demo: IDE Support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1600" cap="none" spc="100" dirty="0"/>
              <a:t>Beispiel: VS Code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FEDB066-EF0E-0045-AEDA-8ABC480F2C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5118" y="255195"/>
            <a:ext cx="5215764" cy="4508726"/>
          </a:xfrm>
          <a:prstGeom prst="rect">
            <a:avLst/>
          </a:prstGeom>
          <a:ln w="6350" cap="rnd">
            <a:solidFill>
              <a:schemeClr val="bg1">
                <a:lumMod val="50000"/>
              </a:schemeClr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839899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4827931"/>
            <a:ext cx="9906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Vergleich mit REST</a:t>
            </a:r>
            <a:endParaRPr lang="de-DE" sz="105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de-DE" sz="1600" cap="none" spc="100" dirty="0"/>
          </a:p>
        </p:txBody>
      </p:sp>
    </p:spTree>
    <p:extLst>
      <p:ext uri="{BB962C8B-B14F-4D97-AF65-F5344CB8AC3E}">
        <p14:creationId xmlns:p14="http://schemas.microsoft.com/office/powerpoint/2010/main" val="538535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BeerAdvisor</a:t>
            </a:r>
            <a:r>
              <a:rPr lang="de-DE" dirty="0"/>
              <a:t> </a:t>
            </a:r>
            <a:r>
              <a:rPr lang="de-DE" dirty="0" err="1"/>
              <a:t>Domaine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"Domain-Model"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48A52607-4615-DC49-A352-76991884B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82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Exemplarisch und vereinfacht (und vermutlich diversen Prinzipien zuwiderlaufend)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174B34C-65F8-AA42-8487-3518C4169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48576576-8E25-0E49-BE2F-7FDB0D9608D2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C54E1D08-4003-6849-9C31-BE4EC4D0F1FE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D9447AEA-E327-384B-863F-A6A6C21E3B7D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898B61C-657B-2D41-8BE4-21B4BF71B13C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952A52E-7F6C-F84E-9440-06694C2D6A7F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CF2538C-B508-6F43-9883-80FBA744C928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841057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REST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REST-Zugriff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Pro Entität (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r>
              <a:rPr lang="de-DE" sz="1800" b="0" dirty="0">
                <a:solidFill>
                  <a:srgbClr val="36544F"/>
                </a:solidFill>
              </a:rPr>
              <a:t>) eine Abfrage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Zurückgeliefert wird immer komplette </a:t>
            </a:r>
            <a:r>
              <a:rPr lang="de-DE" sz="1800" b="0" dirty="0" err="1">
                <a:solidFill>
                  <a:srgbClr val="36544F"/>
                </a:solidFill>
              </a:rPr>
              <a:t>Resource</a:t>
            </a:r>
            <a:endParaRPr lang="de-DE" sz="1800" b="0" dirty="0">
              <a:solidFill>
                <a:srgbClr val="36544F"/>
              </a:solidFill>
            </a:endParaRPr>
          </a:p>
          <a:p>
            <a:r>
              <a:rPr lang="de-DE" sz="1800" b="0" dirty="0">
                <a:solidFill>
                  <a:srgbClr val="36544F"/>
                </a:solidFill>
              </a:rPr>
              <a:t>Keine Gesamt-Sicht auf </a:t>
            </a:r>
            <a:r>
              <a:rPr lang="de-DE" sz="1800" b="0" dirty="0" err="1">
                <a:solidFill>
                  <a:srgbClr val="36544F"/>
                </a:solidFill>
              </a:rPr>
              <a:t>Domaine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9DA9E7B-1879-5A49-A310-7321FE2BE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78477" y="2739156"/>
            <a:ext cx="1704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77579FA-2200-9940-A164-229C2D22C34C}"/>
              </a:ext>
            </a:extLst>
          </p:cNvPr>
          <p:cNvSpPr txBox="1"/>
          <p:nvPr/>
        </p:nvSpPr>
        <p:spPr>
          <a:xfrm>
            <a:off x="4092397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/1/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/R1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EA9B30-84A8-1A46-93ED-49B4ADCC4002}"/>
              </a:ext>
            </a:extLst>
          </p:cNvPr>
          <p:cNvSpPr txBox="1"/>
          <p:nvPr/>
        </p:nvSpPr>
        <p:spPr>
          <a:xfrm>
            <a:off x="6583741" y="2739156"/>
            <a:ext cx="3050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GET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/</a:t>
            </a:r>
            <a:r>
              <a:rPr lang="de-DE" sz="1400" dirty="0" err="1">
                <a:solidFill>
                  <a:srgbClr val="CA9FC9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user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/U1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523999" y="5360186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1AACEAA-2BC8-C841-A9F1-25F458BD51B9}"/>
              </a:ext>
            </a:extLst>
          </p:cNvPr>
          <p:cNvSpPr txBox="1"/>
          <p:nvPr/>
        </p:nvSpPr>
        <p:spPr>
          <a:xfrm>
            <a:off x="3847321" y="5360185"/>
            <a:ext cx="294225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"R1",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!"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11BA482-B630-BF48-8706-BCB31CCCB3D6}"/>
              </a:ext>
            </a:extLst>
          </p:cNvPr>
          <p:cNvSpPr txBox="1"/>
          <p:nvPr/>
        </p:nvSpPr>
        <p:spPr>
          <a:xfrm>
            <a:off x="6583741" y="5401190"/>
            <a:ext cx="294225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"U1",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"Klaus",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31017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843290" y="420867"/>
            <a:ext cx="4219425" cy="46474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Programmierer aus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b="1" dirty="0" err="1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 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000" b="1" dirty="0" err="1">
                <a:solidFill>
                  <a:srgbClr val="57A2C5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2000" b="1" dirty="0">
              <a:solidFill>
                <a:srgbClr val="57A2C5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42870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9DA9E7B-1879-5A49-A310-7321FE2BE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459503D5-1018-0845-A154-FD593CDB8E7F}"/>
              </a:ext>
            </a:extLst>
          </p:cNvPr>
          <p:cNvSpPr txBox="1"/>
          <p:nvPr/>
        </p:nvSpPr>
        <p:spPr>
          <a:xfrm>
            <a:off x="1584696" y="1803034"/>
            <a:ext cx="43620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rid</a:t>
            </a:r>
            <a:r>
              <a:rPr lang="de-DE" sz="1400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"R1")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5AB88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CA9FC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 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17818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A15D90-ABE5-8C45-A674-A792F084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Abfragen mit </a:t>
            </a:r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10864C-49B6-184D-B106-DC15D7C131A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GraphQL</a:t>
            </a:r>
            <a:endParaRPr lang="de-DE" dirty="0"/>
          </a:p>
          <a:p>
            <a:r>
              <a:rPr lang="de-DE" sz="1800" b="0" dirty="0">
                <a:solidFill>
                  <a:srgbClr val="36544F"/>
                </a:solidFill>
              </a:rPr>
              <a:t>Beliebige Abfragen über </a:t>
            </a:r>
            <a:r>
              <a:rPr lang="de-DE" sz="1800" b="0" dirty="0" err="1">
                <a:solidFill>
                  <a:srgbClr val="36544F"/>
                </a:solidFill>
              </a:rPr>
              <a:t>veröffentliches</a:t>
            </a:r>
            <a:r>
              <a:rPr lang="de-DE" sz="1800" b="0" dirty="0">
                <a:solidFill>
                  <a:srgbClr val="36544F"/>
                </a:solidFill>
              </a:rPr>
              <a:t> Domain Model / API</a:t>
            </a:r>
          </a:p>
          <a:p>
            <a:r>
              <a:rPr lang="de-DE" sz="1800" b="0" dirty="0">
                <a:solidFill>
                  <a:srgbClr val="36544F"/>
                </a:solidFill>
              </a:rPr>
              <a:t>Kein Widerspruch zu REST, kann als Ergänzung genutzt werden</a:t>
            </a:r>
          </a:p>
          <a:p>
            <a:pPr lvl="1"/>
            <a:r>
              <a:rPr lang="de-DE" sz="1800" dirty="0"/>
              <a:t>z.B. Login oder File Upload</a:t>
            </a:r>
            <a:endParaRPr lang="de-DE" sz="1800" b="0" dirty="0">
              <a:solidFill>
                <a:srgbClr val="36544F"/>
              </a:solidFill>
            </a:endParaRPr>
          </a:p>
          <a:p>
            <a:endParaRPr lang="de-DE" sz="1800" b="0" dirty="0">
              <a:solidFill>
                <a:srgbClr val="36544F"/>
              </a:solidFill>
            </a:endParaRPr>
          </a:p>
          <a:p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9DA9E7B-1879-5A49-A310-7321FE2BEC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305" y="3090503"/>
            <a:ext cx="7433389" cy="240649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EF3C8845-CFED-6448-9992-5547FBEB7824}"/>
              </a:ext>
            </a:extLst>
          </p:cNvPr>
          <p:cNvSpPr txBox="1"/>
          <p:nvPr/>
        </p:nvSpPr>
        <p:spPr>
          <a:xfrm>
            <a:off x="1667069" y="5337898"/>
            <a:ext cx="49763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 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3,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good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1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"Klaus"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1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037173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Viele unterschiedliche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Use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-Cases, die unterschiedliche Daten benötigen</a:t>
            </a:r>
          </a:p>
          <a:p>
            <a:pPr lvl="1"/>
            <a:r>
              <a:rPr lang="de-DE" dirty="0">
                <a:latin typeface="Source Sans Pro" panose="020B0503030403020204" pitchFamily="34" charset="77"/>
              </a:rPr>
              <a:t>Unterschiedliche Ansichten im Frontend</a:t>
            </a:r>
          </a:p>
          <a:p>
            <a:pPr lvl="1"/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Unterschiedliche Clients</a:t>
            </a:r>
          </a:p>
          <a:p>
            <a:pPr lvl="1"/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Einheitliche Gesamt-Sicht auf </a:t>
            </a:r>
            <a:r>
              <a:rPr lang="de-DE" b="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Domaine</a:t>
            </a:r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 erwünscht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Typ-sichere API erfordert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b="0" dirty="0">
                <a:solidFill>
                  <a:srgbClr val="36544F"/>
                </a:solidFill>
                <a:latin typeface="Source Sans Pro" panose="020B0503030403020204" pitchFamily="34" charset="77"/>
              </a:rPr>
              <a:t>Im Gegensatz zu REST (mehr) standardisiert</a:t>
            </a: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endParaRPr lang="de-DE" b="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745010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6A3EA-DFBA-BC43-81C1-421AD9262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Einsatzszenarien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EFEBA1-C7DC-7847-87F4-9DF82FD82FA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Beispiel: </a:t>
            </a:r>
            <a:r>
              <a:rPr lang="de-DE" b="0" dirty="0">
                <a:solidFill>
                  <a:srgbClr val="36544F"/>
                </a:solidFill>
              </a:rPr>
              <a:t>Gateway für Frontend zu mehreren </a:t>
            </a:r>
            <a:r>
              <a:rPr lang="de-DE" b="0" dirty="0" err="1">
                <a:solidFill>
                  <a:srgbClr val="36544F"/>
                </a:solidFill>
              </a:rPr>
              <a:t>Backends</a:t>
            </a:r>
            <a:endParaRPr lang="de-DE" b="0" dirty="0">
              <a:solidFill>
                <a:srgbClr val="36544F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81CB3F-4C07-8F42-8F31-ACAC6132C8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1796" y="1677169"/>
            <a:ext cx="6885992" cy="447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6171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Language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runtime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fulfilling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those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923109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29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704BB1E-BC0E-1748-86A1-DF2622EA1E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295" y="1305339"/>
            <a:ext cx="2707351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5962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4402637"/>
            <a:ext cx="9185388" cy="1710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Strukturierte Sprache, um Daten von der API abzufragen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Abgefragt werden </a:t>
            </a:r>
            <a:r>
              <a:rPr lang="de-DE" b="1" dirty="0">
                <a:solidFill>
                  <a:srgbClr val="41719C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Felder </a:t>
            </a:r>
            <a:r>
              <a:rPr lang="de-DE" dirty="0">
                <a:solidFill>
                  <a:srgbClr val="025249"/>
                </a:solidFill>
                <a:latin typeface="Source Sans Pro" charset="0"/>
              </a:rPr>
              <a:t>von (verschachtelten) Objekten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Felder können </a:t>
            </a:r>
            <a:r>
              <a:rPr lang="de-DE" b="1" dirty="0">
                <a:solidFill>
                  <a:srgbClr val="CAA0C9"/>
                </a:solidFill>
                <a:latin typeface="Source Sans Pro" panose="020B0503030403020204" pitchFamily="34" charset="77"/>
                <a:ea typeface="Source Sans Pro" charset="0"/>
                <a:cs typeface="Source Sans Pro" charset="0"/>
              </a:rPr>
              <a:t>Argumente</a:t>
            </a: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haben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de-DE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D573E3CE-67B5-F446-BD04-90CBA705C4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36" y="1305339"/>
            <a:ext cx="3895942" cy="3202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166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</a:t>
            </a:r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91D5C3A1-3160-F148-A5EC-4AD4E6EE004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Ergebnis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E19D5D9-ED76-5747-A3D7-8400E4E0A4DB}"/>
              </a:ext>
            </a:extLst>
          </p:cNvPr>
          <p:cNvSpPr/>
          <p:nvPr/>
        </p:nvSpPr>
        <p:spPr>
          <a:xfrm>
            <a:off x="314212" y="5768450"/>
            <a:ext cx="9185388" cy="464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de-DE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Identische Struktur wie bei der Abfrage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51B9C97-BC63-DF46-97F5-337387D08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5099" y="1605105"/>
            <a:ext cx="7292599" cy="4171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2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beschreibt, was getan werden soll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query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2A50C1B-BA4A-FB4D-A957-BA500642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0048" y="2353832"/>
            <a:ext cx="4565651" cy="412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9268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Operations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0" y="6389434"/>
            <a:ext cx="9499600" cy="381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Credits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https://</a:t>
            </a:r>
            <a:r>
              <a:rPr lang="de-DE" sz="1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dev-blog.apollodata.com</a:t>
            </a:r>
            <a:r>
              <a:rPr lang="de-DE" sz="1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/the-anatomy-of-a-graphql-query-6dffa9e9e747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Operation: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Variablen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869F5FD-BB02-7E4B-B125-D7BB3ACA74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0332" y="2774286"/>
            <a:ext cx="4650533" cy="3694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94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1598556" y="3797848"/>
            <a:ext cx="670888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query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language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- https://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graphql.org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199144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Mutation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Mutation wird zum Verändern von Daten verwendet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Entspricht POST, PUT, PATCH, DELETE in REST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 Wert kann frei definiert werden (z.B. neue Entität)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56E49728-65DD-F94E-A26E-868EBE48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320" y="3032671"/>
            <a:ext cx="4616776" cy="3825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708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query</a:t>
            </a:r>
            <a:r>
              <a:rPr lang="de-DE" dirty="0"/>
              <a:t> Language: </a:t>
            </a:r>
            <a:r>
              <a:rPr lang="de-DE" dirty="0" err="1"/>
              <a:t>Mutations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Beispiel: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Subscription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Automatische Benachrichtigung bei neuen Daten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E452EBC-030A-A345-9C68-8B24F78BE2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846" y="2472882"/>
            <a:ext cx="5590572" cy="3913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3516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Üblicherweise per POST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einzelner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Endpoint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/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$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curl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-X POST -H "Content-Type: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json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-d '{"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":"{ 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}"}' \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http://localhost:9000</a:t>
            </a:r>
            <a:r>
              <a:rPr lang="de-DE" sz="1600" b="1" dirty="0">
                <a:solidFill>
                  <a:srgbClr val="025249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/graphql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"Barfüßer"},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Frydenlund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Grieskirchner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Tuborg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"Baltic Tripple"},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{"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"Viktoria Bier"}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]}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457136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Queries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werden über HTTP ausgeführt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IDEA HTTP Client Editor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C66A984-2202-1643-BF32-AE482E283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824" y="1974205"/>
            <a:ext cx="5785279" cy="459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6683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Antwort vom Server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Grundsätzlich HTTP 200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(JSON-)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Map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max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drei Feldern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2848281-106F-7C4E-A3A7-CB2EBC6CC6DB}"/>
              </a:ext>
            </a:extLst>
          </p:cNvPr>
          <p:cNvSpPr/>
          <p:nvPr/>
        </p:nvSpPr>
        <p:spPr>
          <a:xfrm>
            <a:off x="466344" y="2653238"/>
            <a:ext cx="8695944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errors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[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{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message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Could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not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read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ID 123",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locations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],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path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]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{"</a:t>
            </a:r>
            <a:r>
              <a:rPr lang="de-DE" sz="16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[ . . . ] },</a:t>
            </a:r>
          </a:p>
          <a:p>
            <a:endParaRPr lang="de-DE" sz="16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{"</a:t>
            </a:r>
            <a:r>
              <a:rPr lang="de-DE" sz="16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extensions</a:t>
            </a:r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": { . . . }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688233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44565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0D4241B5-8691-6945-BF29-D4D21537B99C}"/>
              </a:ext>
            </a:extLst>
          </p:cNvPr>
          <p:cNvSpPr/>
          <p:nvPr/>
        </p:nvSpPr>
        <p:spPr>
          <a:xfrm>
            <a:off x="407883" y="2108441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72B9A82-840F-7B47-8343-BAA4BE417890}"/>
              </a:ext>
            </a:extLst>
          </p:cNvPr>
          <p:cNvCxnSpPr>
            <a:cxnSpLocks/>
            <a:endCxn id="8" idx="3"/>
          </p:cNvCxnSpPr>
          <p:nvPr/>
        </p:nvCxnSpPr>
        <p:spPr>
          <a:xfrm flipH="1" flipV="1">
            <a:off x="1720647" y="227771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B76972E2-BBFD-7840-8627-3DD9C2CCB2EE}"/>
              </a:ext>
            </a:extLst>
          </p:cNvPr>
          <p:cNvSpPr/>
          <p:nvPr/>
        </p:nvSpPr>
        <p:spPr>
          <a:xfrm>
            <a:off x="1064265" y="2616272"/>
            <a:ext cx="13127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Fields</a:t>
            </a:r>
          </a:p>
        </p:txBody>
      </p: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1F15CA8-5DEE-0941-95CA-6D20B8AAD879}"/>
              </a:ext>
            </a:extLst>
          </p:cNvPr>
          <p:cNvCxnSpPr>
            <a:cxnSpLocks/>
          </p:cNvCxnSpPr>
          <p:nvPr/>
        </p:nvCxnSpPr>
        <p:spPr>
          <a:xfrm flipH="1">
            <a:off x="1824983" y="2566938"/>
            <a:ext cx="1414485" cy="245713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4F43BEF5-024D-D44C-93C4-DBE37B51E710}"/>
              </a:ext>
            </a:extLst>
          </p:cNvPr>
          <p:cNvCxnSpPr>
            <a:cxnSpLocks/>
          </p:cNvCxnSpPr>
          <p:nvPr/>
        </p:nvCxnSpPr>
        <p:spPr>
          <a:xfrm flipH="1" flipV="1">
            <a:off x="1824982" y="2802774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795C8063-3A33-F248-8D58-28739AA6F9EB}"/>
              </a:ext>
            </a:extLst>
          </p:cNvPr>
          <p:cNvCxnSpPr>
            <a:cxnSpLocks/>
          </p:cNvCxnSpPr>
          <p:nvPr/>
        </p:nvCxnSpPr>
        <p:spPr>
          <a:xfrm flipH="1" flipV="1">
            <a:off x="1824981" y="2812651"/>
            <a:ext cx="1358216" cy="314677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07454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(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Built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-in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: String,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Float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, Boolean, ID, </a:t>
            </a:r>
            <a:r>
              <a:rPr lang="de-DE" sz="20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Enum</a:t>
            </a:r>
            <a:r>
              <a:rPr lang="de-DE" sz="20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96611B01-5720-914A-B9CD-E474D5B993A5}"/>
              </a:ext>
            </a:extLst>
          </p:cNvPr>
          <p:cNvSpPr/>
          <p:nvPr/>
        </p:nvSpPr>
        <p:spPr>
          <a:xfrm>
            <a:off x="5911487" y="2397661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(non-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1" name="Gerade Verbindung 20">
            <a:extLst>
              <a:ext uri="{FF2B5EF4-FFF2-40B4-BE49-F238E27FC236}">
                <a16:creationId xmlns:a16="http://schemas.microsoft.com/office/drawing/2014/main" id="{CA46AAAC-468C-7143-B683-9F919A7FCA44}"/>
              </a:ext>
            </a:extLst>
          </p:cNvPr>
          <p:cNvCxnSpPr>
            <a:cxnSpLocks/>
          </p:cNvCxnSpPr>
          <p:nvPr/>
        </p:nvCxnSpPr>
        <p:spPr>
          <a:xfrm flipH="1" flipV="1">
            <a:off x="4472448" y="2566938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hteck 21">
            <a:extLst>
              <a:ext uri="{FF2B5EF4-FFF2-40B4-BE49-F238E27FC236}">
                <a16:creationId xmlns:a16="http://schemas.microsoft.com/office/drawing/2014/main" id="{AD534EB5-F0A8-BD4D-97BB-72D43E0AFE88}"/>
              </a:ext>
            </a:extLst>
          </p:cNvPr>
          <p:cNvSpPr/>
          <p:nvPr/>
        </p:nvSpPr>
        <p:spPr>
          <a:xfrm>
            <a:off x="6249690" y="2964686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nullable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H="1" flipV="1">
            <a:off x="4793660" y="313571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36563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408911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cxnSp>
        <p:nvCxnSpPr>
          <p:cNvPr id="23" name="Gerade Verbindung 22">
            <a:extLst>
              <a:ext uri="{FF2B5EF4-FFF2-40B4-BE49-F238E27FC236}">
                <a16:creationId xmlns:a16="http://schemas.microsoft.com/office/drawing/2014/main" id="{E372F4A3-ECCA-F04E-81B4-EB0175DAE746}"/>
              </a:ext>
            </a:extLst>
          </p:cNvPr>
          <p:cNvCxnSpPr>
            <a:cxnSpLocks/>
          </p:cNvCxnSpPr>
          <p:nvPr/>
        </p:nvCxnSpPr>
        <p:spPr>
          <a:xfrm flipV="1">
            <a:off x="4234375" y="3599944"/>
            <a:ext cx="390472" cy="462493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6615450" y="32319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 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references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other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5173488" y="3374862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71770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7529850" y="5834497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Return  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(List/Array)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 flipV="1">
            <a:off x="6087888" y="6132130"/>
            <a:ext cx="1414486" cy="1975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18A2F9EE-58FC-844A-8B2F-DD4DB9CD0743}"/>
              </a:ext>
            </a:extLst>
          </p:cNvPr>
          <p:cNvCxnSpPr>
            <a:cxnSpLocks/>
          </p:cNvCxnSpPr>
          <p:nvPr/>
        </p:nvCxnSpPr>
        <p:spPr>
          <a:xfrm flipV="1">
            <a:off x="5179691" y="2306963"/>
            <a:ext cx="454098" cy="1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0FE491E-20C6-DD4B-B1ED-2A1EAA772191}"/>
              </a:ext>
            </a:extLst>
          </p:cNvPr>
          <p:cNvCxnSpPr>
            <a:cxnSpLocks/>
          </p:cNvCxnSpPr>
          <p:nvPr/>
        </p:nvCxnSpPr>
        <p:spPr>
          <a:xfrm>
            <a:off x="5633789" y="2306962"/>
            <a:ext cx="0" cy="3527535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1265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E0B396-70F0-564B-9AD5-C075B0DA8461}"/>
              </a:ext>
            </a:extLst>
          </p:cNvPr>
          <p:cNvSpPr/>
          <p:nvPr/>
        </p:nvSpPr>
        <p:spPr>
          <a:xfrm>
            <a:off x="504713" y="1224029"/>
            <a:ext cx="8896573" cy="2798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Spezifikation: https://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facebook.github.io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/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2015 von Facebook erstmals veröffentlicht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Query Sprache und -Ausführung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Schema Definition Language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Nicht: Implementierung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Referenz-Implementierung: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graphql-js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2880445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Definition Language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Spec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seit 2018)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3135132" y="2108441"/>
            <a:ext cx="618158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Rating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User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[Rating!]!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EEB8251E-E264-5F42-A4E1-171574D2112E}"/>
              </a:ext>
            </a:extLst>
          </p:cNvPr>
          <p:cNvSpPr/>
          <p:nvPr/>
        </p:nvSpPr>
        <p:spPr>
          <a:xfrm>
            <a:off x="6119679" y="5586515"/>
            <a:ext cx="119361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Arguments</a:t>
            </a:r>
            <a:endParaRPr lang="de-DE" sz="16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3E76D7C8-06E5-D141-ADBC-1FBB71B74B76}"/>
              </a:ext>
            </a:extLst>
          </p:cNvPr>
          <p:cNvCxnSpPr>
            <a:cxnSpLocks/>
          </p:cNvCxnSpPr>
          <p:nvPr/>
        </p:nvCxnSpPr>
        <p:spPr>
          <a:xfrm>
            <a:off x="6444194" y="5925069"/>
            <a:ext cx="0" cy="345282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hteck 11">
            <a:extLst>
              <a:ext uri="{FF2B5EF4-FFF2-40B4-BE49-F238E27FC236}">
                <a16:creationId xmlns:a16="http://schemas.microsoft.com/office/drawing/2014/main" id="{682148F7-BEB5-AF49-AD8E-83F28ECED0A4}"/>
              </a:ext>
            </a:extLst>
          </p:cNvPr>
          <p:cNvSpPr/>
          <p:nvPr/>
        </p:nvSpPr>
        <p:spPr>
          <a:xfrm>
            <a:off x="5685115" y="6270351"/>
            <a:ext cx="1518158" cy="286087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838128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("Query")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366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(Query)</a:t>
            </a:r>
          </a:p>
          <a:p>
            <a:pPr>
              <a:lnSpc>
                <a:spcPct val="120000"/>
              </a:lnSpc>
            </a:pPr>
            <a:endParaRPr lang="de-DE" sz="2400" b="1" dirty="0">
              <a:solidFill>
                <a:srgbClr val="025249"/>
              </a:solidFill>
              <a:latin typeface="Source Sans Pro Semibold" panose="020B0503030403020204" pitchFamily="34" charset="77"/>
              <a:ea typeface="Source Sans Pro" charset="0"/>
              <a:cs typeface="Source Sans Pro" charset="0"/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ID!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69394" y="1988273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77109" y="216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hteck 6">
            <a:extLst>
              <a:ext uri="{FF2B5EF4-FFF2-40B4-BE49-F238E27FC236}">
                <a16:creationId xmlns:a16="http://schemas.microsoft.com/office/drawing/2014/main" id="{20F03547-1169-AA45-931A-436E5B3B853E}"/>
              </a:ext>
            </a:extLst>
          </p:cNvPr>
          <p:cNvSpPr/>
          <p:nvPr/>
        </p:nvSpPr>
        <p:spPr>
          <a:xfrm>
            <a:off x="369394" y="2519848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Root-Fields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CC9A44EC-785B-4C44-BA82-476B94FD465C}"/>
              </a:ext>
            </a:extLst>
          </p:cNvPr>
          <p:cNvCxnSpPr>
            <a:cxnSpLocks/>
          </p:cNvCxnSpPr>
          <p:nvPr/>
        </p:nvCxnSpPr>
        <p:spPr>
          <a:xfrm flipH="1">
            <a:off x="1659988" y="2699412"/>
            <a:ext cx="1237957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1CBD8A61-CB18-B740-9F64-B0AB6118C29F}"/>
              </a:ext>
            </a:extLst>
          </p:cNvPr>
          <p:cNvCxnSpPr>
            <a:cxnSpLocks/>
          </p:cNvCxnSpPr>
          <p:nvPr/>
        </p:nvCxnSpPr>
        <p:spPr>
          <a:xfrm flipH="1">
            <a:off x="1704821" y="2519848"/>
            <a:ext cx="1237956" cy="179564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01398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31294" y="32735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("Mutation")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39009" y="35140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93558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07BC6049-58C4-6046-B5AF-F5E258A7ED8B}"/>
              </a:ext>
            </a:extLst>
          </p:cNvPr>
          <p:cNvSpPr/>
          <p:nvPr/>
        </p:nvSpPr>
        <p:spPr>
          <a:xfrm>
            <a:off x="331294" y="4413973"/>
            <a:ext cx="292302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Input-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(für komplexe </a:t>
            </a:r>
          </a:p>
          <a:p>
            <a:r>
              <a:rPr lang="de-DE" sz="16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  <a:cs typeface="Source Sans Pro Semibold" charset="0"/>
              </a:rPr>
              <a:t>Argumente)</a:t>
            </a: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7F0AE11D-624B-5C4C-BF5D-B5DE6AE44C2E}"/>
              </a:ext>
            </a:extLst>
          </p:cNvPr>
          <p:cNvCxnSpPr>
            <a:cxnSpLocks/>
          </p:cNvCxnSpPr>
          <p:nvPr/>
        </p:nvCxnSpPr>
        <p:spPr>
          <a:xfrm flipH="1">
            <a:off x="1689100" y="4593537"/>
            <a:ext cx="1170745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E55FE117-C2A9-B14A-8AEA-471E9C5C8566}"/>
              </a:ext>
            </a:extLst>
          </p:cNvPr>
          <p:cNvCxnSpPr>
            <a:cxnSpLocks/>
          </p:cNvCxnSpPr>
          <p:nvPr/>
        </p:nvCxnSpPr>
        <p:spPr>
          <a:xfrm flipV="1">
            <a:off x="4673600" y="3959364"/>
            <a:ext cx="1905000" cy="454609"/>
          </a:xfrm>
          <a:prstGeom prst="line">
            <a:avLst/>
          </a:prstGeom>
          <a:ln>
            <a:solidFill>
              <a:srgbClr val="025249"/>
            </a:solidFill>
            <a:prstDash val="sysDot"/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953558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: 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Einstiegspunkte in die API (Query, Mutation, </a:t>
            </a:r>
            <a:r>
              <a:rPr lang="de-DE" sz="2400" b="1" dirty="0" err="1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Subscription</a:t>
            </a:r>
            <a:r>
              <a:rPr lang="de-DE" sz="2400" b="1" dirty="0">
                <a:solidFill>
                  <a:srgbClr val="025249"/>
                </a:solidFill>
                <a:latin typeface="Source Sans Pro Semibold" panose="020B0503030403020204" pitchFamily="34" charset="77"/>
                <a:ea typeface="Source Sans Pro" charset="0"/>
                <a:cs typeface="Source Sans Pro" charset="0"/>
              </a:rPr>
              <a:t>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2942777" y="1974205"/>
            <a:ext cx="629022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Mutation {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  <a:b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EF7D1D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input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authorId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onNewRating</a:t>
            </a:r>
            <a:r>
              <a:rPr lang="de-DE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Rating!</a:t>
            </a: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8FD2FAC1-8C9B-A44A-BA07-FE86F88746C3}"/>
              </a:ext>
            </a:extLst>
          </p:cNvPr>
          <p:cNvSpPr/>
          <p:nvPr/>
        </p:nvSpPr>
        <p:spPr>
          <a:xfrm>
            <a:off x="305894" y="5788113"/>
            <a:ext cx="29230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Root-Type</a:t>
            </a:r>
          </a:p>
          <a:p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(</a:t>
            </a:r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Subscription</a:t>
            </a:r>
            <a:r>
              <a:rPr lang="de-DE" sz="16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6EC2414-094B-EE4B-8B3E-DB8B7E64CE11}"/>
              </a:ext>
            </a:extLst>
          </p:cNvPr>
          <p:cNvCxnSpPr>
            <a:cxnSpLocks/>
          </p:cNvCxnSpPr>
          <p:nvPr/>
        </p:nvCxnSpPr>
        <p:spPr>
          <a:xfrm flipH="1">
            <a:off x="1413609" y="5977837"/>
            <a:ext cx="142083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182298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Queries</a:t>
            </a:r>
            <a:r>
              <a:rPr lang="de-DE" dirty="0"/>
              <a:t> ausführen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Evolution: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gibt nur eine Version der API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kann abwärtskompatibel verändert werden</a:t>
            </a:r>
          </a:p>
          <a:p>
            <a:pPr marL="914400" lvl="1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zum Beispiel neue Typen, neue Felder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Felder und Typen können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deprecated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08661AC-6600-1643-961D-B7CBED6789D3}"/>
              </a:ext>
            </a:extLst>
          </p:cNvPr>
          <p:cNvSpPr txBox="1"/>
          <p:nvPr/>
        </p:nvSpPr>
        <p:spPr>
          <a:xfrm>
            <a:off x="305894" y="4082405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62AE13E-2E1D-3243-8266-76C54548F35C}"/>
              </a:ext>
            </a:extLst>
          </p:cNvPr>
          <p:cNvSpPr/>
          <p:nvPr/>
        </p:nvSpPr>
        <p:spPr>
          <a:xfrm>
            <a:off x="3430094" y="5562600"/>
            <a:ext cx="292302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Directive</a:t>
            </a:r>
            <a:endParaRPr lang="de-DE" sz="16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8" name="Gerade Verbindung 7">
            <a:extLst>
              <a:ext uri="{FF2B5EF4-FFF2-40B4-BE49-F238E27FC236}">
                <a16:creationId xmlns:a16="http://schemas.microsoft.com/office/drawing/2014/main" id="{D8045719-EC38-A14D-8D97-89FF06ECCAD3}"/>
              </a:ext>
            </a:extLst>
          </p:cNvPr>
          <p:cNvCxnSpPr>
            <a:cxnSpLocks/>
          </p:cNvCxnSpPr>
          <p:nvPr/>
        </p:nvCxnSpPr>
        <p:spPr>
          <a:xfrm>
            <a:off x="3902809" y="5245100"/>
            <a:ext cx="0" cy="3175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hteck 8">
            <a:extLst>
              <a:ext uri="{FF2B5EF4-FFF2-40B4-BE49-F238E27FC236}">
                <a16:creationId xmlns:a16="http://schemas.microsoft.com/office/drawing/2014/main" id="{9EA835AB-CB40-E545-831F-67D4084D21B3}"/>
              </a:ext>
            </a:extLst>
          </p:cNvPr>
          <p:cNvSpPr/>
          <p:nvPr/>
        </p:nvSpPr>
        <p:spPr>
          <a:xfrm>
            <a:off x="3099894" y="4954318"/>
            <a:ext cx="5320206" cy="290782"/>
          </a:xfrm>
          <a:prstGeom prst="rect">
            <a:avLst/>
          </a:prstGeom>
          <a:noFill/>
          <a:ln w="6350">
            <a:solidFill>
              <a:srgbClr val="025249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840990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 Schema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36C5716-B375-0340-BB8E-A5FAEC808383}"/>
              </a:ext>
            </a:extLst>
          </p:cNvPr>
          <p:cNvSpPr txBox="1"/>
          <p:nvPr/>
        </p:nvSpPr>
        <p:spPr>
          <a:xfrm>
            <a:off x="203200" y="1026060"/>
            <a:ext cx="94996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Schema: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Instrospection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Root-Felder "__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schema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" und "__type" (Beispiel)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7FDABF1-9625-F242-90C1-A246111DA284}"/>
              </a:ext>
            </a:extLst>
          </p:cNvPr>
          <p:cNvSpPr txBox="1"/>
          <p:nvPr/>
        </p:nvSpPr>
        <p:spPr>
          <a:xfrm>
            <a:off x="455448" y="2444954"/>
            <a:ext cx="408911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__type(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: "Beer")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endParaRPr lang="de-DE" sz="12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type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2A4F860D-0EA1-AE42-9687-31BCEAA3EBA6}"/>
              </a:ext>
            </a:extLst>
          </p:cNvPr>
          <p:cNvSpPr/>
          <p:nvPr/>
        </p:nvSpPr>
        <p:spPr>
          <a:xfrm>
            <a:off x="4314444" y="2210041"/>
            <a:ext cx="5725668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data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"__type":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kind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"OBJECT",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Representation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a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fields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[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for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this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Beer",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"ID"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{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description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"Price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"</a:t>
            </a:r>
            <a:r>
              <a:rPr lang="de-DE" sz="12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ofType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{ "</a:t>
            </a:r>
            <a:r>
              <a:rPr lang="de-DE" sz="12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": "</a:t>
            </a:r>
            <a:r>
              <a:rPr lang="de-DE" sz="12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"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},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...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]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r>
              <a:rPr lang="de-DE" sz="12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10900164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2BE03E-5CE7-EE40-8ED5-1D330E43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100" dirty="0"/>
              <a:t>https://</a:t>
            </a:r>
            <a:r>
              <a:rPr lang="de-DE" spc="100" dirty="0" err="1"/>
              <a:t>github.com</a:t>
            </a:r>
            <a:r>
              <a:rPr lang="de-DE" spc="100" dirty="0"/>
              <a:t>/</a:t>
            </a:r>
            <a:r>
              <a:rPr lang="de-DE" spc="100" dirty="0" err="1"/>
              <a:t>graphql</a:t>
            </a:r>
            <a:r>
              <a:rPr lang="de-DE" spc="100" dirty="0"/>
              <a:t>-java</a:t>
            </a:r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A2DE9FD7-5021-0141-BF40-82CD97A82C57}"/>
              </a:ext>
            </a:extLst>
          </p:cNvPr>
          <p:cNvSpPr/>
          <p:nvPr/>
        </p:nvSpPr>
        <p:spPr>
          <a:xfrm>
            <a:off x="2320715" y="2636022"/>
            <a:ext cx="5264583" cy="280076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88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endParaRPr lang="de-DE" sz="88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  <a:p>
            <a:pPr algn="ctr"/>
            <a:r>
              <a:rPr lang="de-DE" sz="8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für Java</a:t>
            </a:r>
            <a:endParaRPr lang="de-DE" sz="16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CFADA941-A8C9-3546-82CB-2EE7A258AED6}"/>
              </a:ext>
            </a:extLst>
          </p:cNvPr>
          <p:cNvSpPr/>
          <p:nvPr/>
        </p:nvSpPr>
        <p:spPr>
          <a:xfrm>
            <a:off x="606313" y="690629"/>
            <a:ext cx="8896573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is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query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language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for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APIs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and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a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runtime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for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fulfilling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those</a:t>
            </a:r>
            <a:r>
              <a:rPr lang="de-DE" sz="2800" b="1" i="1" dirty="0">
                <a:solidFill>
                  <a:srgbClr val="41719C"/>
                </a:solidFill>
                <a:latin typeface="Source Sans Pro" panose="020B0503030403020204" pitchFamily="34" charset="77"/>
              </a:rPr>
              <a:t> </a:t>
            </a:r>
            <a:r>
              <a:rPr lang="de-DE" sz="2800" b="1" i="1" dirty="0" err="1">
                <a:solidFill>
                  <a:srgbClr val="41719C"/>
                </a:solidFill>
                <a:latin typeface="Source Sans Pro" panose="020B0503030403020204" pitchFamily="34" charset="77"/>
              </a:rPr>
              <a:t>queries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with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your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existing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data</a:t>
            </a:r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"</a:t>
            </a:r>
          </a:p>
          <a:p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  <a:p>
            <a:r>
              <a:rPr lang="de-DE" sz="2800" i="1" dirty="0">
                <a:solidFill>
                  <a:srgbClr val="36544F"/>
                </a:solidFill>
                <a:latin typeface="Source Sans Pro Light" panose="020B0403030403020204" pitchFamily="34" charset="77"/>
              </a:rPr>
              <a:t> - https://</a:t>
            </a:r>
            <a:r>
              <a:rPr lang="de-DE" sz="2800" i="1" dirty="0" err="1">
                <a:solidFill>
                  <a:srgbClr val="36544F"/>
                </a:solidFill>
                <a:latin typeface="Source Sans Pro Light" panose="020B0403030403020204" pitchFamily="34" charset="77"/>
              </a:rPr>
              <a:t>graphql.org</a:t>
            </a:r>
            <a:endParaRPr lang="de-DE" sz="2800" i="1" dirty="0">
              <a:solidFill>
                <a:srgbClr val="36544F"/>
              </a:solidFill>
              <a:latin typeface="Source Sans Pro Light" panose="020B04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591423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2677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SQL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SQL, keine "vollständige" Query-Sprache</a:t>
            </a:r>
          </a:p>
          <a:p>
            <a:pPr marL="800100" lvl="1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z.B. keine Sortierung, keine (beliebigen)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Joins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etc</a:t>
            </a: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keine Datenbank!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kein Framework!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9684389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091437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970900" cy="646331"/>
            <a:chOff x="406362" y="5315652"/>
            <a:chExt cx="6970900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22846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Implementierung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96499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A3E1D5C-2579-9D47-B72B-BFFB62F34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r>
              <a:rPr lang="de-DE" dirty="0"/>
              <a:t>-java Projekt Familie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08FAD96-AEF7-AC4B-AF05-BC4618E401E4}"/>
              </a:ext>
            </a:extLst>
          </p:cNvPr>
          <p:cNvGrpSpPr/>
          <p:nvPr/>
        </p:nvGrpSpPr>
        <p:grpSpPr>
          <a:xfrm>
            <a:off x="419062" y="2749570"/>
            <a:ext cx="7814079" cy="635000"/>
            <a:chOff x="406362" y="2722738"/>
            <a:chExt cx="7814079" cy="635000"/>
          </a:xfrm>
        </p:grpSpPr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74B7D827-7089-604D-9340-2BAFCA0EBB64}"/>
                </a:ext>
              </a:extLst>
            </p:cNvPr>
            <p:cNvSpPr/>
            <p:nvPr/>
          </p:nvSpPr>
          <p:spPr>
            <a:xfrm>
              <a:off x="406362" y="2722738"/>
              <a:ext cx="4470400" cy="635000"/>
            </a:xfrm>
            <a:prstGeom prst="rect">
              <a:avLst/>
            </a:prstGeom>
            <a:solidFill>
              <a:srgbClr val="D2B6D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</a:t>
              </a:r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servlet</a:t>
              </a:r>
              <a:endParaRPr lang="de-DE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endParaRP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48DC5BC9-A023-094A-B4B3-D8A23F32E32F}"/>
                </a:ext>
              </a:extLst>
            </p:cNvPr>
            <p:cNvSpPr txBox="1"/>
            <p:nvPr/>
          </p:nvSpPr>
          <p:spPr>
            <a:xfrm>
              <a:off x="5092662" y="2855572"/>
              <a:ext cx="31277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Servlet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GraphQL</a:t>
              </a:r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Requests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0C35B853-DD9C-6A4A-BF3C-42A692601378}"/>
              </a:ext>
            </a:extLst>
          </p:cNvPr>
          <p:cNvGrpSpPr/>
          <p:nvPr/>
        </p:nvGrpSpPr>
        <p:grpSpPr>
          <a:xfrm>
            <a:off x="469862" y="1321848"/>
            <a:ext cx="9042476" cy="646331"/>
            <a:chOff x="457162" y="1512348"/>
            <a:chExt cx="9042476" cy="646331"/>
          </a:xfrm>
        </p:grpSpPr>
        <p:sp>
          <p:nvSpPr>
            <p:cNvPr id="5" name="Rechteck 4">
              <a:extLst>
                <a:ext uri="{FF2B5EF4-FFF2-40B4-BE49-F238E27FC236}">
                  <a16:creationId xmlns:a16="http://schemas.microsoft.com/office/drawing/2014/main" id="{050647A9-D3B9-3343-8AD7-7D2F8DE85EC1}"/>
                </a:ext>
              </a:extLst>
            </p:cNvPr>
            <p:cNvSpPr/>
            <p:nvPr/>
          </p:nvSpPr>
          <p:spPr>
            <a:xfrm>
              <a:off x="457162" y="1518013"/>
              <a:ext cx="4419600" cy="635000"/>
            </a:xfrm>
            <a:prstGeom prst="rect">
              <a:avLst/>
            </a:prstGeom>
            <a:solidFill>
              <a:srgbClr val="57A2C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-spring-boot-starter</a:t>
              </a:r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C69D5665-8BFF-4B45-958A-3C7783797BC2}"/>
                </a:ext>
              </a:extLst>
            </p:cNvPr>
            <p:cNvSpPr txBox="1"/>
            <p:nvPr/>
          </p:nvSpPr>
          <p:spPr>
            <a:xfrm>
              <a:off x="5092662" y="1512348"/>
              <a:ext cx="440697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Abstraktion für Spring Boot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(Einlesen Schemas, Servlet Registrierung,...)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439473C1-6437-A741-A3A3-4EB1B163D118}"/>
              </a:ext>
            </a:extLst>
          </p:cNvPr>
          <p:cNvGrpSpPr/>
          <p:nvPr/>
        </p:nvGrpSpPr>
        <p:grpSpPr>
          <a:xfrm>
            <a:off x="419062" y="4165961"/>
            <a:ext cx="8801529" cy="635000"/>
            <a:chOff x="406362" y="4010376"/>
            <a:chExt cx="8801529" cy="635000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F03CF459-7EB9-3346-95F3-D9D7B6B6C656}"/>
                </a:ext>
              </a:extLst>
            </p:cNvPr>
            <p:cNvSpPr/>
            <p:nvPr/>
          </p:nvSpPr>
          <p:spPr>
            <a:xfrm>
              <a:off x="406362" y="4010376"/>
              <a:ext cx="4470400" cy="635000"/>
            </a:xfrm>
            <a:prstGeom prst="rect">
              <a:avLst/>
            </a:prstGeom>
            <a:solidFill>
              <a:srgbClr val="C199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-java-tools</a:t>
              </a:r>
            </a:p>
          </p:txBody>
        </p:sp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F07350A3-FA47-6E47-9E67-10CDEEB6BE54}"/>
                </a:ext>
              </a:extLst>
            </p:cNvPr>
            <p:cNvSpPr txBox="1"/>
            <p:nvPr/>
          </p:nvSpPr>
          <p:spPr>
            <a:xfrm>
              <a:off x="5092662" y="4143210"/>
              <a:ext cx="4115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High-Level API insbesondere für </a:t>
              </a:r>
              <a:r>
                <a:rPr lang="de-DE" dirty="0" err="1">
                  <a:solidFill>
                    <a:srgbClr val="025249"/>
                  </a:solidFill>
                  <a:latin typeface="Source Sans Pro" panose="020B0503030403020204" pitchFamily="34" charset="77"/>
                </a:rPr>
                <a:t>Resolver</a:t>
              </a:r>
              <a:endParaRPr lang="de-DE" dirty="0">
                <a:solidFill>
                  <a:srgbClr val="025249"/>
                </a:solidFill>
                <a:latin typeface="Source Sans Pro" panose="020B0503030403020204" pitchFamily="34" charset="77"/>
              </a:endParaRP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3F07763E-2E2B-8246-BC85-1527C1F9E3EB}"/>
              </a:ext>
            </a:extLst>
          </p:cNvPr>
          <p:cNvGrpSpPr/>
          <p:nvPr/>
        </p:nvGrpSpPr>
        <p:grpSpPr>
          <a:xfrm>
            <a:off x="419062" y="5582352"/>
            <a:ext cx="6209474" cy="646331"/>
            <a:chOff x="406362" y="5315652"/>
            <a:chExt cx="6209474" cy="646331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103F0A5-34BC-D447-BC42-351C80D21F01}"/>
                </a:ext>
              </a:extLst>
            </p:cNvPr>
            <p:cNvSpPr/>
            <p:nvPr/>
          </p:nvSpPr>
          <p:spPr>
            <a:xfrm>
              <a:off x="406362" y="5315652"/>
              <a:ext cx="4470400" cy="635000"/>
            </a:xfrm>
            <a:prstGeom prst="rect">
              <a:avLst/>
            </a:prstGeom>
            <a:solidFill>
              <a:srgbClr val="9E60B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dirty="0" err="1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graphql</a:t>
              </a:r>
              <a:r>
                <a:rPr lang="de-DE" dirty="0">
                  <a:solidFill>
                    <a:srgbClr val="D4EBE9"/>
                  </a:solidFill>
                  <a:latin typeface="Source Code Pro" panose="020B0509030403020204" pitchFamily="49" charset="0"/>
                  <a:ea typeface="Source Code Pro" panose="020B0509030403020204" pitchFamily="49" charset="0"/>
                </a:rPr>
                <a:t>-java</a:t>
              </a:r>
            </a:p>
          </p:txBody>
        </p: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07CB852B-A4EF-E046-B7F6-C059878A1826}"/>
                </a:ext>
              </a:extLst>
            </p:cNvPr>
            <p:cNvSpPr txBox="1"/>
            <p:nvPr/>
          </p:nvSpPr>
          <p:spPr>
            <a:xfrm>
              <a:off x="5092662" y="5315652"/>
              <a:ext cx="15231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Low-Level API</a:t>
              </a:r>
            </a:p>
            <a:p>
              <a:r>
                <a:rPr lang="de-DE" dirty="0">
                  <a:solidFill>
                    <a:srgbClr val="025249"/>
                  </a:solidFill>
                  <a:latin typeface="Source Sans Pro" panose="020B0503030403020204" pitchFamily="34" charset="77"/>
                </a:rPr>
                <a:t>SDL Parser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3538896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4310383" y="7906323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047303" y="7906324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2724740" y="7906323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5896026" y="7906323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3CAEB307-38BB-144C-835E-E92F46EE43DB}"/>
              </a:ext>
            </a:extLst>
          </p:cNvPr>
          <p:cNvSpPr txBox="1"/>
          <p:nvPr/>
        </p:nvSpPr>
        <p:spPr>
          <a:xfrm>
            <a:off x="203200" y="1026060"/>
            <a:ext cx="6629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 definieren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Inline oder extern per 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-Datei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2877FD5A-ACCD-D345-9655-FFC175C5AF0B}"/>
              </a:ext>
            </a:extLst>
          </p:cNvPr>
          <p:cNvSpPr/>
          <p:nvPr/>
        </p:nvSpPr>
        <p:spPr>
          <a:xfrm>
            <a:off x="1047303" y="2207601"/>
            <a:ext cx="578529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login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Beer!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author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User!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price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[Rating!]!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[Rating!]!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F18D5482-52FB-2040-A7DD-9299505CE3E3}"/>
              </a:ext>
            </a:extLst>
          </p:cNvPr>
          <p:cNvSpPr/>
          <p:nvPr/>
        </p:nvSpPr>
        <p:spPr>
          <a:xfrm>
            <a:off x="4728865" y="2214574"/>
            <a:ext cx="4953000" cy="375487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sz="14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</a:t>
            </a: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/>
          </a:p>
        </p:txBody>
      </p:sp>
      <p:sp>
        <p:nvSpPr>
          <p:cNvPr id="25" name="Rechteck 24">
            <a:extLst>
              <a:ext uri="{FF2B5EF4-FFF2-40B4-BE49-F238E27FC236}">
                <a16:creationId xmlns:a16="http://schemas.microsoft.com/office/drawing/2014/main" id="{A6235E97-90C3-1B4A-B0E4-CA68645EC9F6}"/>
              </a:ext>
            </a:extLst>
          </p:cNvPr>
          <p:cNvSpPr/>
          <p:nvPr/>
        </p:nvSpPr>
        <p:spPr>
          <a:xfrm>
            <a:off x="8406507" y="784497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95862284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Ein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liefert ein Wert für ein angefragtes Feld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Im einfachsten Fall 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Reflection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(für Query-Typ) müssen implementiert werden</a:t>
            </a:r>
          </a:p>
        </p:txBody>
      </p:sp>
    </p:spTree>
    <p:extLst>
      <p:ext uri="{BB962C8B-B14F-4D97-AF65-F5344CB8AC3E}">
        <p14:creationId xmlns:p14="http://schemas.microsoft.com/office/powerpoint/2010/main" val="424409554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C346BCDA-4B01-F94A-8283-721FE26B2273}"/>
              </a:ext>
            </a:extLst>
          </p:cNvPr>
          <p:cNvSpPr/>
          <p:nvPr/>
        </p:nvSpPr>
        <p:spPr>
          <a:xfrm>
            <a:off x="99577" y="2972091"/>
            <a:ext cx="29230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Interface für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Query-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B1FE8DF2-4A08-EA41-9450-23B4EAE4721E}"/>
              </a:ext>
            </a:extLst>
          </p:cNvPr>
          <p:cNvCxnSpPr>
            <a:cxnSpLocks/>
          </p:cNvCxnSpPr>
          <p:nvPr/>
        </p:nvCxnSpPr>
        <p:spPr>
          <a:xfrm flipH="1">
            <a:off x="1536700" y="3227855"/>
            <a:ext cx="1312726" cy="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94B547E-7158-3B48-BEC1-23898A630124}"/>
              </a:ext>
            </a:extLst>
          </p:cNvPr>
          <p:cNvCxnSpPr>
            <a:cxnSpLocks/>
          </p:cNvCxnSpPr>
          <p:nvPr/>
        </p:nvCxnSpPr>
        <p:spPr>
          <a:xfrm flipV="1">
            <a:off x="801095" y="3594100"/>
            <a:ext cx="0" cy="660400"/>
          </a:xfrm>
          <a:prstGeom prst="line">
            <a:avLst/>
          </a:prstGeom>
          <a:ln>
            <a:solidFill>
              <a:srgbClr val="02524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72964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List&lt;Beer&gt;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112843" y="3135546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Zuordnung über Namenskonvention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getXyz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etc</a:t>
            </a:r>
            <a:r>
              <a:rPr lang="de-DE" sz="1400" dirty="0">
                <a:solidFill>
                  <a:srgbClr val="025249"/>
                </a:solidFill>
                <a:latin typeface="Source Sans Pro Light" panose="020B0403030403020204" pitchFamily="34" charset="77"/>
                <a:ea typeface="Source Sans Pro Semibold" charset="0"/>
                <a:cs typeface="Source Sans Pro Semibold" charset="0"/>
              </a:rPr>
              <a:t> auch erlaubt)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271594" y="4089653"/>
            <a:ext cx="481007" cy="392415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752601" y="4089653"/>
            <a:ext cx="1435099" cy="25309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8030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(Query)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63A5A27-7FEF-3D4F-A650-0B61E2AA8EFC}"/>
              </a:ext>
            </a:extLst>
          </p:cNvPr>
          <p:cNvSpPr/>
          <p:nvPr/>
        </p:nvSpPr>
        <p:spPr>
          <a:xfrm>
            <a:off x="43860" y="4345024"/>
            <a:ext cx="264622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Beer</a:t>
            </a:r>
          </a:p>
          <a:p>
            <a:endParaRPr lang="de-DE" sz="1200" dirty="0">
              <a:solidFill>
                <a:srgbClr val="268BD2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2407525"/>
            <a:ext cx="66929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GraphQLQueryResolver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List&lt;Beer&gt;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beerRepository.findAll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Beer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(String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beerRepository.getBeer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1F5C8F04-3F48-7540-8346-AD1BA70E8ACD}"/>
              </a:ext>
            </a:extLst>
          </p:cNvPr>
          <p:cNvSpPr/>
          <p:nvPr/>
        </p:nvSpPr>
        <p:spPr>
          <a:xfrm>
            <a:off x="1526159" y="3761742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A7F47DCD-4DD7-9E4F-974B-6E783B853749}"/>
              </a:ext>
            </a:extLst>
          </p:cNvPr>
          <p:cNvCxnSpPr>
            <a:cxnSpLocks/>
          </p:cNvCxnSpPr>
          <p:nvPr/>
        </p:nvCxnSpPr>
        <p:spPr>
          <a:xfrm flipH="1">
            <a:off x="1778001" y="4345024"/>
            <a:ext cx="215899" cy="38044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8D1A9D2B-2312-7543-BCF4-82C7CF9CC578}"/>
              </a:ext>
            </a:extLst>
          </p:cNvPr>
          <p:cNvCxnSpPr>
            <a:cxnSpLocks/>
          </p:cNvCxnSpPr>
          <p:nvPr/>
        </p:nvCxnSpPr>
        <p:spPr>
          <a:xfrm>
            <a:off x="1993900" y="4345024"/>
            <a:ext cx="4038600" cy="620676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668537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40607665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Rating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 {</a:t>
            </a: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</a:t>
            </a:r>
            <a:b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642800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1598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4887993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Ähnlich wie Query-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022600" y="3012705"/>
            <a:ext cx="669290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GraphQLMutationResolver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z.B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via DI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ratingRepository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Rating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AddRatingInput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Rating.from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ratingRepository.save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return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</a:t>
            </a:r>
            <a: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  <a:br>
              <a:rPr lang="de-DE" sz="14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}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4780368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</a:t>
            </a:r>
            <a:endParaRPr lang="de-DE" sz="12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sz="12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54773118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Beispiel: 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(Mutation)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Input-Typ kann normales POJO sein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4142794" y="3123505"/>
            <a:ext cx="66929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userId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String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comment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private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// ...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und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setter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1171989" y="3195433"/>
            <a:ext cx="32502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AddRatingInput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userId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comment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529568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1: Root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404975DC-353C-D243-8802-661F4D40894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EDA668B6-B5D8-B24B-8453-F5F8B175B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16" y="3036809"/>
            <a:ext cx="9107426" cy="193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03610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Schritt 2: Field </a:t>
            </a:r>
            <a:r>
              <a:rPr lang="de-DE" dirty="0" err="1"/>
              <a:t>Resolver</a:t>
            </a:r>
            <a:r>
              <a:rPr lang="de-DE" dirty="0"/>
              <a:t> (Default: </a:t>
            </a:r>
            <a:r>
              <a:rPr lang="de-DE" dirty="0" err="1"/>
              <a:t>Reflection</a:t>
            </a:r>
            <a:r>
              <a:rPr lang="de-DE" dirty="0"/>
              <a:t>)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1B9D4F6F-3A61-F944-9FBF-C298842DF540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D816EDB-6D52-D644-AB82-A190A6A9B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015" y="3036809"/>
            <a:ext cx="9107425" cy="1931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01715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Problem: </a:t>
            </a:r>
            <a:r>
              <a:rPr lang="de-DE" b="0" dirty="0" err="1">
                <a:solidFill>
                  <a:srgbClr val="36544F"/>
                </a:solidFill>
              </a:rPr>
              <a:t>Mismatch</a:t>
            </a:r>
            <a:r>
              <a:rPr lang="de-DE" b="0" dirty="0">
                <a:solidFill>
                  <a:srgbClr val="36544F"/>
                </a:solidFill>
              </a:rPr>
              <a:t> zwischen Java-Klassen und Schema</a:t>
            </a:r>
          </a:p>
          <a:p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FD96A7A2-DA66-DF45-A78C-2C6EF9239312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DED4898-FC48-D241-A7CD-BA7850B8FA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47" y="3036809"/>
            <a:ext cx="9430432" cy="216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0368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767866-8547-2F48-B7DD-E140419A7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Resolving</a:t>
            </a:r>
            <a:r>
              <a:rPr lang="de-DE" dirty="0"/>
              <a:t> zur Laufzeit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45CF1A-33D6-F142-821E-B28E69D0F70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Field </a:t>
            </a:r>
            <a:r>
              <a:rPr lang="de-DE" dirty="0" err="1"/>
              <a:t>Resolver</a:t>
            </a:r>
            <a:r>
              <a:rPr lang="de-DE" dirty="0"/>
              <a:t> für zusätzliche Felder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Gilt auch für "veränderte" Felder (z.B. anderer Rückgabe-Wert)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Überschreibt Aufruf per </a:t>
            </a:r>
            <a:r>
              <a:rPr lang="de-DE" sz="2000" b="0" dirty="0" err="1">
                <a:solidFill>
                  <a:srgbClr val="36544F"/>
                </a:solidFill>
              </a:rPr>
              <a:t>Reflection</a:t>
            </a:r>
            <a:endParaRPr lang="de-DE" sz="2000" b="0" dirty="0">
              <a:solidFill>
                <a:srgbClr val="36544F"/>
              </a:solidFill>
            </a:endParaRPr>
          </a:p>
          <a:p>
            <a:endParaRPr lang="de-DE" dirty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BD842C0-00C0-5A40-856F-5BA04F2987CC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9EC67A7-FE6A-4949-8049-307290CD4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47" y="3036809"/>
            <a:ext cx="9430432" cy="2163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73184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</a:t>
            </a:r>
            <a:r>
              <a:rPr lang="de-DE" sz="14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GraphQLResolver</a:t>
            </a:r>
            <a:r>
              <a:rPr lang="de-DE" sz="1400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b="1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b="1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76071587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List&lt;Rating&gt; </a:t>
            </a:r>
            <a:r>
              <a:rPr lang="de-DE" sz="1400" dirty="0" err="1">
                <a:solidFill>
                  <a:srgbClr val="931621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>
                <a:solidFill>
                  <a:srgbClr val="EF7D1D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b="1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200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2DC8D1B-1A72-B044-85B3-A19F1A4048BF}"/>
              </a:ext>
            </a:extLst>
          </p:cNvPr>
          <p:cNvSpPr/>
          <p:nvPr/>
        </p:nvSpPr>
        <p:spPr>
          <a:xfrm>
            <a:off x="8406507" y="4992901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Argumente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34E98D95-46D3-EC43-BA69-800794A71164}"/>
              </a:ext>
            </a:extLst>
          </p:cNvPr>
          <p:cNvCxnSpPr>
            <a:cxnSpLocks/>
          </p:cNvCxnSpPr>
          <p:nvPr/>
        </p:nvCxnSpPr>
        <p:spPr>
          <a:xfrm flipV="1">
            <a:off x="9032240" y="4460241"/>
            <a:ext cx="0" cy="53847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hteck 15">
            <a:extLst>
              <a:ext uri="{FF2B5EF4-FFF2-40B4-BE49-F238E27FC236}">
                <a16:creationId xmlns:a16="http://schemas.microsoft.com/office/drawing/2014/main" id="{59235C33-9924-3844-B0B2-9449E55DEDF5}"/>
              </a:ext>
            </a:extLst>
          </p:cNvPr>
          <p:cNvSpPr/>
          <p:nvPr/>
        </p:nvSpPr>
        <p:spPr>
          <a:xfrm>
            <a:off x="6936810" y="4999249"/>
            <a:ext cx="174192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Quell-Objekt als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Parameter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97D8F4C3-DD52-1947-8ADF-F5927391736F}"/>
              </a:ext>
            </a:extLst>
          </p:cNvPr>
          <p:cNvCxnSpPr>
            <a:cxnSpLocks/>
          </p:cNvCxnSpPr>
          <p:nvPr/>
        </p:nvCxnSpPr>
        <p:spPr>
          <a:xfrm flipV="1">
            <a:off x="7562543" y="4466589"/>
            <a:ext cx="0" cy="53847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9034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Field </a:t>
            </a:r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Field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implementieren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Liefert Wert für ein Feld in einem Objekt zurück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Default: Reflektion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Kann auch bestehende Felder an Java-Bean überschreiben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213100" y="3048089"/>
            <a:ext cx="6692900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com.coxautodev.graphql.tools.GraphQLResolver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4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BeerFieldResolver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implements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GraphQLResolver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&lt;</a:t>
            </a:r>
            <a:r>
              <a:rPr lang="de-DE" sz="1400" dirty="0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&gt;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List&lt;Rating&gt;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ratingsWithStars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(Beer </a:t>
            </a:r>
            <a:r>
              <a:rPr lang="de-DE" sz="1400" dirty="0" err="1">
                <a:solidFill>
                  <a:srgbClr val="EF7D1D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, </a:t>
            </a:r>
            <a:r>
              <a:rPr lang="de-DE" sz="14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b="1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 {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return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.getRatings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stream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filter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-&gt; 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r.getStars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 == </a:t>
            </a:r>
            <a:r>
              <a:rPr lang="de-DE" sz="14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.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Collectors.toList</a:t>
            </a:r>
            <a:r>
              <a:rPr lang="de-DE" sz="1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());  </a:t>
            </a:r>
            <a:b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</a:t>
            </a:r>
          </a:p>
          <a:p>
            <a:r>
              <a:rPr lang="de-DE" sz="14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C1D7F695-C0CC-8541-BF1D-29E059490C8D}"/>
              </a:ext>
            </a:extLst>
          </p:cNvPr>
          <p:cNvSpPr/>
          <p:nvPr/>
        </p:nvSpPr>
        <p:spPr>
          <a:xfrm>
            <a:off x="0" y="3891441"/>
            <a:ext cx="325020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200" b="1" dirty="0">
                <a:solidFill>
                  <a:srgbClr val="EF7D1D"/>
                </a:solidFill>
                <a:latin typeface="Source Code Pro Semibold" panose="020B0509030403020204" pitchFamily="49" charset="0"/>
                <a:ea typeface="Source Code Pro Semibold" panose="020B0509030403020204" pitchFamily="49" charset="0"/>
              </a:rPr>
              <a:t>Beer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  <a:b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ratingsWithStars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2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2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Int</a:t>
            </a:r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</a:t>
            </a:r>
          </a:p>
          <a:p>
            <a:r>
              <a:rPr lang="de-DE" sz="12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[Rating!]!</a:t>
            </a:r>
          </a:p>
          <a:p>
            <a: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200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131781583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E1BCA4C6-3239-9F4C-9E5C-63BB6CEA79DA}"/>
              </a:ext>
            </a:extLst>
          </p:cNvPr>
          <p:cNvSpPr/>
          <p:nvPr/>
        </p:nvSpPr>
        <p:spPr>
          <a:xfrm>
            <a:off x="520700" y="3840371"/>
            <a:ext cx="9194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com.coxautodev.graphql.tools.FieldResolverError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No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method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found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with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any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of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the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following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signatures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without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one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of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[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interface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graphql.schema.DataFetchingEnvironment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]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as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the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last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argument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), in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priority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400" dirty="0" err="1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order</a:t>
            </a:r>
            <a:r>
              <a:rPr lang="de-DE" sz="1400" dirty="0"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</a:t>
            </a:r>
          </a:p>
          <a:p>
            <a:endParaRPr lang="de-DE" sz="1400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nh.graphql.beeradvisor.rating.graphql.RatingQueryResolver.beer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(~</a:t>
            </a:r>
            <a:r>
              <a:rPr lang="de-DE" sz="1400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  nh.graphql.beeradvisor.rating.graphql.RatingQueryResolver.getBeer(~</a:t>
            </a:r>
            <a:r>
              <a:rPr lang="de-DE" sz="1400" dirty="0" err="1"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sz="1400" dirty="0"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5FE3445F-1B9B-F747-B860-D639CB57A422}"/>
              </a:ext>
            </a:extLst>
          </p:cNvPr>
          <p:cNvSpPr txBox="1"/>
          <p:nvPr/>
        </p:nvSpPr>
        <p:spPr>
          <a:xfrm>
            <a:off x="203200" y="1026060"/>
            <a:ext cx="84074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beim Starten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müssen vorhanden sein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Return-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Methoden-Parameter der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-Funktionen müssen zum Schema passen</a:t>
            </a:r>
          </a:p>
        </p:txBody>
      </p:sp>
      <p:sp>
        <p:nvSpPr>
          <p:cNvPr id="19" name="Rechteck 18">
            <a:extLst>
              <a:ext uri="{FF2B5EF4-FFF2-40B4-BE49-F238E27FC236}">
                <a16:creationId xmlns:a16="http://schemas.microsoft.com/office/drawing/2014/main" id="{9AABF5E0-60F0-6D44-9803-182E8EA92C0F}"/>
              </a:ext>
            </a:extLst>
          </p:cNvPr>
          <p:cNvSpPr/>
          <p:nvPr/>
        </p:nvSpPr>
        <p:spPr>
          <a:xfrm>
            <a:off x="6907014" y="785691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729840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GraphQL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70959C6-F156-1B47-B7A0-FCA6AD87EDFA}"/>
              </a:ext>
            </a:extLst>
          </p:cNvPr>
          <p:cNvSpPr/>
          <p:nvPr/>
        </p:nvSpPr>
        <p:spPr>
          <a:xfrm>
            <a:off x="504713" y="1224029"/>
            <a:ext cx="8896573" cy="2398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2800" i="1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GraphQL</a:t>
            </a:r>
            <a:r>
              <a:rPr lang="de-DE" sz="2800" i="1" dirty="0">
                <a:solidFill>
                  <a:srgbClr val="36544F"/>
                </a:solidFill>
                <a:latin typeface="Source Sans Pro" panose="020B0503030403020204" pitchFamily="34" charset="77"/>
              </a:rPr>
              <a:t> != Mainstream</a:t>
            </a:r>
          </a:p>
          <a:p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Implementierungen und Einsatz noch "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bleeding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 </a:t>
            </a:r>
            <a:r>
              <a:rPr lang="de-DE" sz="2000" dirty="0" err="1">
                <a:solidFill>
                  <a:srgbClr val="36544F"/>
                </a:solidFill>
                <a:latin typeface="Source Sans Pro" panose="020B0503030403020204" pitchFamily="34" charset="77"/>
              </a:rPr>
              <a:t>edge</a:t>
            </a: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"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Wenig erprobte Best-Practices</a:t>
            </a: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endParaRPr lang="de-DE" sz="2000" dirty="0">
              <a:solidFill>
                <a:srgbClr val="36544F"/>
              </a:solidFill>
              <a:latin typeface="Source Sans Pro" panose="020B0503030403020204" pitchFamily="34" charset="77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de-DE" sz="2000" dirty="0">
                <a:solidFill>
                  <a:srgbClr val="36544F"/>
                </a:solidFill>
                <a:latin typeface="Source Sans Pro" panose="020B0503030403020204" pitchFamily="34" charset="77"/>
              </a:rPr>
              <a:t>...dennoch wird es von einigen verwendet!</a:t>
            </a:r>
            <a:endParaRPr lang="de-DE" sz="1400" dirty="0">
              <a:solidFill>
                <a:srgbClr val="36544F"/>
              </a:solidFill>
              <a:latin typeface="Source Sans Pro" panose="020B050303040302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52323034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08376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88055533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Resolver</a:t>
            </a:r>
            <a:endParaRPr lang="de-DE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4936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Validierung zur Laufzeit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immer mit korrekten Parametern aufgerufen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haben korrekten Typ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Argumente sind ggf. nicht null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Rückgabe-Wert eines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wird überprüft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Client erhält nie ungültige Werte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Es werden nur Felder herausgegeben, die auch im Schema definiert sind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Alle anderen Felder einer Java-Klasse sind "unsichtbar"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FA02C7C3-D7E4-BE4C-BF49-236BD4F69DA2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15343268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Runtime</a:t>
            </a:r>
            <a:r>
              <a:rPr lang="de-DE" dirty="0"/>
              <a:t> erzeugen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verbindet SDL mit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3294" y="2695367"/>
            <a:ext cx="655220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com.coxautodev.graphql.tools.SchemaParser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SchemaParser.newParser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beer.graphqls</a:t>
            </a:r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resolvers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BeerMutationResolver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 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BeerQueryResolver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915111" y="4687394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Schema-Datei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2438400" y="4841283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2438399" y="514515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915111" y="5000732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Alle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Resolver</a:t>
            </a:r>
            <a:endParaRPr lang="de-DE" sz="1400" b="1" dirty="0">
              <a:solidFill>
                <a:srgbClr val="025249"/>
              </a:solidFill>
              <a:latin typeface="Source Sans Pro Semibold" charset="0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977511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graphql.schema.</a:t>
            </a:r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.newGraphQL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28231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Schema erzeugen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>
            <a:off x="2039006" y="2995027"/>
            <a:ext cx="135324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039006" y="3725216"/>
            <a:ext cx="1333125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3580797"/>
            <a:ext cx="284942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Ausführungsumgebung </a:t>
            </a:r>
          </a:p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erzeugen</a:t>
            </a:r>
          </a:p>
        </p:txBody>
      </p:sp>
    </p:spTree>
    <p:extLst>
      <p:ext uri="{BB962C8B-B14F-4D97-AF65-F5344CB8AC3E}">
        <p14:creationId xmlns:p14="http://schemas.microsoft.com/office/powerpoint/2010/main" val="72656724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.newExecutionInput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Medium" panose="020B0509030403020204" pitchFamily="49" charset="0"/>
              <a:ea typeface="Source Code Pro Medium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("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name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ratings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{ </a:t>
            </a:r>
            <a:r>
              <a:rPr lang="de-DE" sz="1600" dirty="0" err="1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author</a:t>
            </a:r>
            <a:r>
              <a:rPr lang="de-DE" sz="1600" dirty="0">
                <a:solidFill>
                  <a:srgbClr val="B58900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} } }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 flipV="1">
            <a:off x="1523288" y="4456581"/>
            <a:ext cx="1442443" cy="3909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4312162"/>
            <a:ext cx="174192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definieren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(hier könnten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zB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auch Argumente angegeben werden)</a:t>
            </a:r>
          </a:p>
        </p:txBody>
      </p:sp>
    </p:spTree>
    <p:extLst>
      <p:ext uri="{BB962C8B-B14F-4D97-AF65-F5344CB8AC3E}">
        <p14:creationId xmlns:p14="http://schemas.microsoft.com/office/powerpoint/2010/main" val="699541720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-327504" y="777970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API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low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-level)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778531" y="1612383"/>
            <a:ext cx="6552206" cy="5755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GraphQL.newGraphQL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ExecutionInput.newExecutionInput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</a:t>
            </a: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("{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author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} } }")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 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graphQL.execute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executionInput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);</a:t>
            </a: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b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</a:b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Object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= </a:t>
            </a:r>
            <a:r>
              <a:rPr lang="de-DE" sz="1600" dirty="0" err="1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executionResult.getData</a:t>
            </a:r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();</a:t>
            </a:r>
            <a:b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351E514B-95C7-AF43-ADD5-1D7F46074249}"/>
              </a:ext>
            </a:extLst>
          </p:cNvPr>
          <p:cNvSpPr/>
          <p:nvPr/>
        </p:nvSpPr>
        <p:spPr>
          <a:xfrm>
            <a:off x="0" y="5758775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638E0FD3-885D-334E-BACB-B77AB4BC3795}"/>
              </a:ext>
            </a:extLst>
          </p:cNvPr>
          <p:cNvCxnSpPr>
            <a:cxnSpLocks/>
          </p:cNvCxnSpPr>
          <p:nvPr/>
        </p:nvCxnSpPr>
        <p:spPr>
          <a:xfrm flipV="1">
            <a:off x="1523289" y="5916573"/>
            <a:ext cx="2045411" cy="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32F52FBF-861F-6346-B886-A9B85F452266}"/>
              </a:ext>
            </a:extLst>
          </p:cNvPr>
          <p:cNvCxnSpPr>
            <a:cxnSpLocks/>
          </p:cNvCxnSpPr>
          <p:nvPr/>
        </p:nvCxnSpPr>
        <p:spPr>
          <a:xfrm>
            <a:off x="2400300" y="6436106"/>
            <a:ext cx="1168400" cy="167894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hteck 16">
            <a:extLst>
              <a:ext uri="{FF2B5EF4-FFF2-40B4-BE49-F238E27FC236}">
                <a16:creationId xmlns:a16="http://schemas.microsoft.com/office/drawing/2014/main" id="{AD7A6B4A-C9B2-6943-9D25-7E3A593AAEE8}"/>
              </a:ext>
            </a:extLst>
          </p:cNvPr>
          <p:cNvSpPr/>
          <p:nvPr/>
        </p:nvSpPr>
        <p:spPr>
          <a:xfrm>
            <a:off x="0" y="6291687"/>
            <a:ext cx="24003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Daten auslesen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(oder Fehler)</a:t>
            </a:r>
          </a:p>
          <a:p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data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: verschachtelte 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Map</a:t>
            </a:r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297157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Query ausführen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429FC1-3BB0-2445-99E6-B2FD08315004}"/>
              </a:ext>
            </a:extLst>
          </p:cNvPr>
          <p:cNvSpPr/>
          <p:nvPr/>
        </p:nvSpPr>
        <p:spPr>
          <a:xfrm>
            <a:off x="8393807" y="785691"/>
            <a:ext cx="1499493" cy="48073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C33C432F-FAA4-344F-B4AD-E7B985BAD15E}"/>
              </a:ext>
            </a:extLst>
          </p:cNvPr>
          <p:cNvSpPr/>
          <p:nvPr/>
        </p:nvSpPr>
        <p:spPr>
          <a:xfrm>
            <a:off x="1366973" y="7969270"/>
            <a:ext cx="1482453" cy="480738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21" name="Rechteck 20">
            <a:extLst>
              <a:ext uri="{FF2B5EF4-FFF2-40B4-BE49-F238E27FC236}">
                <a16:creationId xmlns:a16="http://schemas.microsoft.com/office/drawing/2014/main" id="{19B8B545-B474-8A4D-8F87-44E4D251236A}"/>
              </a:ext>
            </a:extLst>
          </p:cNvPr>
          <p:cNvSpPr/>
          <p:nvPr/>
        </p:nvSpPr>
        <p:spPr>
          <a:xfrm>
            <a:off x="4370586" y="7969270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Query ausführen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per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Servlet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1841601" y="2339952"/>
            <a:ext cx="6552206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graphql.servlet.</a:t>
            </a:r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BeerSchemaFactory.createSchema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SimpleGraphQLHttpServlet</a:t>
            </a:r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newBuilder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beerSchema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.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()</a:t>
            </a:r>
          </a:p>
          <a:p>
            <a:endParaRPr lang="de-DE" sz="16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// ... Servlet in Container anmelden ...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6F2F987-BF6E-E649-B627-B30EB9700A43}"/>
              </a:ext>
            </a:extLst>
          </p:cNvPr>
          <p:cNvSpPr/>
          <p:nvPr/>
        </p:nvSpPr>
        <p:spPr>
          <a:xfrm>
            <a:off x="152054" y="6308773"/>
            <a:ext cx="99312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http localhost:9000/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graphql?query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='{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ratings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6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stars</a:t>
            </a:r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} } }'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4F62548D-3F5C-2F42-9286-E52B0C304823}"/>
              </a:ext>
            </a:extLst>
          </p:cNvPr>
          <p:cNvSpPr/>
          <p:nvPr/>
        </p:nvSpPr>
        <p:spPr>
          <a:xfrm>
            <a:off x="152054" y="6011220"/>
            <a:ext cx="3365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36544F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Query ausführen</a:t>
            </a:r>
          </a:p>
        </p:txBody>
      </p:sp>
    </p:spTree>
    <p:extLst>
      <p:ext uri="{BB962C8B-B14F-4D97-AF65-F5344CB8AC3E}">
        <p14:creationId xmlns:p14="http://schemas.microsoft.com/office/powerpoint/2010/main" val="51129931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Modularisierung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Beispiel: mehrere </a:t>
            </a:r>
            <a:r>
              <a:rPr lang="de-DE" dirty="0" err="1"/>
              <a:t>Domainen</a:t>
            </a:r>
            <a:endParaRPr lang="de-DE" dirty="0"/>
          </a:p>
          <a:p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A96A0E37-6982-FD4B-8DC2-D56E44AE2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7696" y="2001521"/>
            <a:ext cx="6071119" cy="400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261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auf mehrere Dateien verteilen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Neue Typen und </a:t>
            </a:r>
            <a:r>
              <a:rPr lang="de-DE" sz="2000" b="0" dirty="0" err="1">
                <a:solidFill>
                  <a:srgbClr val="36544F"/>
                </a:solidFill>
              </a:rPr>
              <a:t>Queries</a:t>
            </a:r>
            <a:r>
              <a:rPr lang="de-DE" sz="2000" b="0" dirty="0">
                <a:solidFill>
                  <a:srgbClr val="36544F"/>
                </a:solidFill>
              </a:rPr>
              <a:t> können definiert werden</a:t>
            </a:r>
          </a:p>
          <a:p>
            <a:endParaRPr lang="de-DE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A325B9BB-672C-2649-8BEE-58E05EB7033C}"/>
              </a:ext>
            </a:extLst>
          </p:cNvPr>
          <p:cNvSpPr/>
          <p:nvPr/>
        </p:nvSpPr>
        <p:spPr>
          <a:xfrm>
            <a:off x="4432620" y="2276605"/>
            <a:ext cx="4953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F1879FCE-C49B-2F41-9B80-82C8023DAE51}"/>
              </a:ext>
            </a:extLst>
          </p:cNvPr>
          <p:cNvSpPr/>
          <p:nvPr/>
        </p:nvSpPr>
        <p:spPr>
          <a:xfrm>
            <a:off x="1395392" y="2875274"/>
            <a:ext cx="17419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Neuer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Object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-Type</a:t>
            </a:r>
          </a:p>
        </p:txBody>
      </p:sp>
      <p:cxnSp>
        <p:nvCxnSpPr>
          <p:cNvPr id="17" name="Gerade Verbindung mit Pfeil 16">
            <a:extLst>
              <a:ext uri="{FF2B5EF4-FFF2-40B4-BE49-F238E27FC236}">
                <a16:creationId xmlns:a16="http://schemas.microsoft.com/office/drawing/2014/main" id="{890F9385-CE44-8C45-99E0-2FDEACA71CA1}"/>
              </a:ext>
            </a:extLst>
          </p:cNvPr>
          <p:cNvCxnSpPr>
            <a:cxnSpLocks/>
          </p:cNvCxnSpPr>
          <p:nvPr/>
        </p:nvCxnSpPr>
        <p:spPr>
          <a:xfrm>
            <a:off x="3032567" y="3018176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hteck 17">
            <a:extLst>
              <a:ext uri="{FF2B5EF4-FFF2-40B4-BE49-F238E27FC236}">
                <a16:creationId xmlns:a16="http://schemas.microsoft.com/office/drawing/2014/main" id="{BD7465F3-671F-CF41-939F-7FE522D55E0B}"/>
              </a:ext>
            </a:extLst>
          </p:cNvPr>
          <p:cNvSpPr/>
          <p:nvPr/>
        </p:nvSpPr>
        <p:spPr>
          <a:xfrm>
            <a:off x="1395392" y="4782195"/>
            <a:ext cx="218118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Root-Feld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 Root-Type</a:t>
            </a:r>
          </a:p>
          <a:p>
            <a:endParaRPr lang="de-DE" sz="14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GraphQLQueryResolver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13F26C12-5553-2C4B-AF5B-D97932BB5A12}"/>
              </a:ext>
            </a:extLst>
          </p:cNvPr>
          <p:cNvCxnSpPr>
            <a:cxnSpLocks/>
          </p:cNvCxnSpPr>
          <p:nvPr/>
        </p:nvCxnSpPr>
        <p:spPr>
          <a:xfrm>
            <a:off x="2962544" y="4926065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4280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GitHub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A959AD6-20A9-8547-8130-4669C2C81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2882" y="243840"/>
            <a:ext cx="5100236" cy="5262664"/>
          </a:xfrm>
          <a:prstGeom prst="rect">
            <a:avLst/>
          </a:prstGeom>
        </p:spPr>
      </p:pic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3673003" y="5506504"/>
            <a:ext cx="40358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twitter.com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github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status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/866590967314472960</a:t>
            </a:r>
            <a:endParaRPr lang="de-DE" sz="120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06032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Modularisierung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Beispiel: Referenzen zwischen </a:t>
            </a:r>
            <a:r>
              <a:rPr lang="de-DE" dirty="0" err="1"/>
              <a:t>Domainen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6D71431-6AA9-6041-A418-A261B2F4C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4709" y="2011871"/>
            <a:ext cx="6563160" cy="432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59554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Bestehende Typen können weiter verwendet werden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6F42346-A0E3-6444-9DDB-5ADB7ED969E3}"/>
              </a:ext>
            </a:extLst>
          </p:cNvPr>
          <p:cNvSpPr/>
          <p:nvPr/>
        </p:nvSpPr>
        <p:spPr>
          <a:xfrm>
            <a:off x="4432620" y="2276605"/>
            <a:ext cx="4953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F279FE6-C05B-054A-9CA7-E5DCC44D3C40}"/>
              </a:ext>
            </a:extLst>
          </p:cNvPr>
          <p:cNvSpPr/>
          <p:nvPr/>
        </p:nvSpPr>
        <p:spPr>
          <a:xfrm>
            <a:off x="1395392" y="3690114"/>
            <a:ext cx="21927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Verwenden eines </a:t>
            </a:r>
            <a:r>
              <a:rPr lang="de-DE" sz="1400" b="1" dirty="0" err="1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</a:t>
            </a:r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aus anderem Schema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8F31E329-3029-2549-90D5-5195DFA2A553}"/>
              </a:ext>
            </a:extLst>
          </p:cNvPr>
          <p:cNvCxnSpPr>
            <a:cxnSpLocks/>
          </p:cNvCxnSpPr>
          <p:nvPr/>
        </p:nvCxnSpPr>
        <p:spPr>
          <a:xfrm>
            <a:off x="3460830" y="3833016"/>
            <a:ext cx="971790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4867974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6C508E-FE31-CE48-9673-F016806A356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03200" y="1026061"/>
            <a:ext cx="9499600" cy="9754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Schema-Beschreibung 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Bestehende Typen können weiter verwendet werden oder erweitert werden</a:t>
            </a:r>
          </a:p>
          <a:p>
            <a:r>
              <a:rPr lang="de-DE" sz="2000" b="0" dirty="0">
                <a:solidFill>
                  <a:srgbClr val="36544F"/>
                </a:solidFill>
              </a:rPr>
              <a:t>Mehrere Field-</a:t>
            </a:r>
            <a:r>
              <a:rPr lang="de-DE" sz="2000" b="0" dirty="0" err="1">
                <a:solidFill>
                  <a:srgbClr val="36544F"/>
                </a:solidFill>
              </a:rPr>
              <a:t>Resolver</a:t>
            </a:r>
            <a:r>
              <a:rPr lang="de-DE" sz="2000" b="0" dirty="0">
                <a:solidFill>
                  <a:srgbClr val="36544F"/>
                </a:solidFill>
              </a:rPr>
              <a:t> für einen Type möglich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B6F42346-A0E3-6444-9DDB-5ADB7ED969E3}"/>
              </a:ext>
            </a:extLst>
          </p:cNvPr>
          <p:cNvSpPr/>
          <p:nvPr/>
        </p:nvSpPr>
        <p:spPr>
          <a:xfrm>
            <a:off x="4432620" y="2276605"/>
            <a:ext cx="4953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//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shops.graphqls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ID!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name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String!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[Beer!]!</a:t>
            </a:r>
          </a:p>
          <a:p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Query </a:t>
            </a: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}</a:t>
            </a:r>
            <a:br>
              <a:rPr lang="de-DE" dirty="0">
                <a:solidFill>
                  <a:srgbClr val="268BD2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 err="1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extend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type </a:t>
            </a:r>
            <a:r>
              <a:rPr lang="de-DE" dirty="0">
                <a:solidFill>
                  <a:srgbClr val="B58900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 </a:t>
            </a: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{</a:t>
            </a:r>
            <a:b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shops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[Shop!]!</a:t>
            </a:r>
            <a:b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268BD2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endParaRPr lang="de-DE" dirty="0"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9AE81B17-BFB3-2846-9864-6E0702302612}"/>
              </a:ext>
            </a:extLst>
          </p:cNvPr>
          <p:cNvSpPr/>
          <p:nvPr/>
        </p:nvSpPr>
        <p:spPr>
          <a:xfrm>
            <a:off x="1395392" y="5901927"/>
            <a:ext cx="26441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400" b="1" dirty="0">
                <a:solidFill>
                  <a:srgbClr val="025249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Neues Feld </a:t>
            </a:r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in </a:t>
            </a:r>
          </a:p>
          <a:p>
            <a:r>
              <a:rPr lang="de-DE" sz="14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bestehendem "Beer"</a:t>
            </a:r>
          </a:p>
          <a:p>
            <a:endParaRPr lang="de-DE" sz="1000" dirty="0">
              <a:solidFill>
                <a:srgbClr val="025249"/>
              </a:solidFill>
              <a:latin typeface="Source Sans Pro" panose="020B0503030403020204" pitchFamily="34" charset="77"/>
              <a:ea typeface="Source Sans Pro Semibold" charset="0"/>
              <a:cs typeface="Source Sans Pro Semibold" charset="0"/>
            </a:endParaRPr>
          </a:p>
          <a:p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 Semibold" charset="0"/>
              </a:rPr>
              <a:t>GraphQLResolver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 Semibold" charset="0"/>
              </a:rPr>
              <a:t>&lt;Beer&gt;</a:t>
            </a:r>
            <a:r>
              <a:rPr lang="de-DE" sz="1600" dirty="0">
                <a:solidFill>
                  <a:srgbClr val="025249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)</a:t>
            </a: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EEA8E393-5F7C-2940-BA0C-A46833321A17}"/>
              </a:ext>
            </a:extLst>
          </p:cNvPr>
          <p:cNvCxnSpPr>
            <a:cxnSpLocks/>
          </p:cNvCxnSpPr>
          <p:nvPr/>
        </p:nvCxnSpPr>
        <p:spPr>
          <a:xfrm>
            <a:off x="2962544" y="6045797"/>
            <a:ext cx="1400053" cy="0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502826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Schema modularisieren</a:t>
            </a:r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AB8EA2D0-040F-AE49-B54E-132417544849}"/>
              </a:ext>
            </a:extLst>
          </p:cNvPr>
          <p:cNvSpPr/>
          <p:nvPr/>
        </p:nvSpPr>
        <p:spPr>
          <a:xfrm>
            <a:off x="8406507" y="790224"/>
            <a:ext cx="1499493" cy="48073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84074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Schema-Instanz: 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mehrere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SDLs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6FF84008-D608-4E4D-BDFE-71910ECEAA24}"/>
              </a:ext>
            </a:extLst>
          </p:cNvPr>
          <p:cNvSpPr/>
          <p:nvPr/>
        </p:nvSpPr>
        <p:spPr>
          <a:xfrm>
            <a:off x="3163294" y="2351047"/>
            <a:ext cx="6552206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com.coxautodev.graphql.tools.SchemaParser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import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graphql.schema.GraphQLSchema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;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class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BeerSchemaFactory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{</a:t>
            </a:r>
          </a:p>
          <a:p>
            <a:endParaRPr lang="de-DE" sz="1600" dirty="0">
              <a:solidFill>
                <a:srgbClr val="36544F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public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static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createSchema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 {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graphQLSchema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= 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     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SchemaParser.newParser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beer.graphqls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9E60B8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file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("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shop.graphqls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")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.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resolvers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BeerMutationResolver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 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BeerQueryResolver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</a:t>
            </a:r>
          </a:p>
          <a:p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ShopQueryResolver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(),</a:t>
            </a:r>
          </a:p>
          <a:p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          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new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</a:t>
            </a:r>
            <a:r>
              <a:rPr lang="de-DE" sz="1600" dirty="0" err="1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ShopBeerFieldResolver</a:t>
            </a:r>
            <a:r>
              <a:rPr lang="de-DE" sz="1600" dirty="0">
                <a:solidFill>
                  <a:srgbClr val="B04532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()</a:t>
            </a:r>
            <a:r>
              <a:rPr lang="de-DE" sz="1600" dirty="0">
                <a:solidFill>
                  <a:srgbClr val="41719C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)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 Medium" panose="020B0509030403020204" pitchFamily="49" charset="0"/>
                <a:ea typeface="Source Code Pro Medium" panose="020B0509030403020204" pitchFamily="49" charset="0"/>
              </a:rPr>
              <a:t>        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build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().</a:t>
            </a:r>
            <a:r>
              <a:rPr lang="de-DE" sz="1600" dirty="0" err="1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makeExecutableSchema</a:t>
            </a:r>
            <a:r>
              <a:rPr lang="de-DE" sz="1600" dirty="0">
                <a:solidFill>
                  <a:srgbClr val="36544F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();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}</a:t>
            </a:r>
          </a:p>
          <a:p>
            <a:r>
              <a:rPr lang="de-DE" sz="16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51DB17A-CA0A-8440-9A46-8662FA74FE53}"/>
              </a:ext>
            </a:extLst>
          </p:cNvPr>
          <p:cNvSpPr/>
          <p:nvPr/>
        </p:nvSpPr>
        <p:spPr>
          <a:xfrm>
            <a:off x="6907014" y="790224"/>
            <a:ext cx="1499493" cy="48073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310768074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863030559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1391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89884547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355495154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316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SDL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Flexible Konfiguration für viele Teile möglich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ObjectMapper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205960050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Zusammenfassung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60785"/>
            <a:ext cx="95123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 mit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-java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Schema mit SDL beschreiben (*.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Root-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(mindestens für Query) schreiben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Evtl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Field-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entwickeln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GraphQLSchema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mit SDL und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erzeugen</a:t>
            </a:r>
          </a:p>
          <a:p>
            <a:pPr marL="800100" lvl="1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Flexible Konfiguration für viele Teile möglich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ObjectMapper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instantiieren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und in Container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deployen</a:t>
            </a: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6A99209C-2798-3446-8F41-7DEE05E5E891}"/>
              </a:ext>
            </a:extLst>
          </p:cNvPr>
          <p:cNvSpPr/>
          <p:nvPr/>
        </p:nvSpPr>
        <p:spPr>
          <a:xfrm>
            <a:off x="8406507" y="790224"/>
            <a:ext cx="1499493" cy="333778"/>
          </a:xfrm>
          <a:prstGeom prst="rect">
            <a:avLst/>
          </a:prstGeom>
          <a:solidFill>
            <a:srgbClr val="D2B6D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</a:t>
            </a:r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endParaRPr lang="de-DE" sz="1000" dirty="0">
              <a:solidFill>
                <a:srgbClr val="D4EBE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B59617F-61D1-A54B-ACC8-BFB8652FEDEA}"/>
              </a:ext>
            </a:extLst>
          </p:cNvPr>
          <p:cNvSpPr/>
          <p:nvPr/>
        </p:nvSpPr>
        <p:spPr>
          <a:xfrm>
            <a:off x="6907014" y="790224"/>
            <a:ext cx="1499493" cy="333778"/>
          </a:xfrm>
          <a:prstGeom prst="rect">
            <a:avLst/>
          </a:prstGeom>
          <a:solidFill>
            <a:srgbClr val="C199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-java-tools</a:t>
            </a:r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8FC53D12-EC6D-0E4A-8D09-205FA6BB4CA3}"/>
              </a:ext>
            </a:extLst>
          </p:cNvPr>
          <p:cNvSpPr/>
          <p:nvPr/>
        </p:nvSpPr>
        <p:spPr>
          <a:xfrm>
            <a:off x="5407521" y="790224"/>
            <a:ext cx="1499493" cy="333778"/>
          </a:xfrm>
          <a:prstGeom prst="rect">
            <a:avLst/>
          </a:prstGeom>
          <a:solidFill>
            <a:srgbClr val="9E60B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-java</a:t>
            </a:r>
          </a:p>
        </p:txBody>
      </p:sp>
    </p:spTree>
    <p:extLst>
      <p:ext uri="{BB962C8B-B14F-4D97-AF65-F5344CB8AC3E}">
        <p14:creationId xmlns:p14="http://schemas.microsoft.com/office/powerpoint/2010/main" val="4152880464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948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1045490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6F63F5-51CE-F14E-B9E8-4989DA9F0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GitLab</a:t>
            </a:r>
            <a:r>
              <a:rPr lang="de-DE" dirty="0"/>
              <a:t> (Alpha)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4CE2CA68-6DAF-384B-B3E3-0770B1A08A5A}"/>
              </a:ext>
            </a:extLst>
          </p:cNvPr>
          <p:cNvSpPr/>
          <p:nvPr/>
        </p:nvSpPr>
        <p:spPr>
          <a:xfrm>
            <a:off x="4792085" y="5319162"/>
            <a:ext cx="28801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https://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docs.gitlab.com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ee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api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  <a:r>
              <a:rPr lang="de-DE" sz="1200" dirty="0" err="1">
                <a:solidFill>
                  <a:srgbClr val="41719C"/>
                </a:solidFill>
                <a:latin typeface="Helvetica Neue" panose="02000503000000020004" pitchFamily="2" charset="0"/>
              </a:rPr>
              <a:t>graphql</a:t>
            </a:r>
            <a:r>
              <a:rPr lang="de-DE" sz="1200" dirty="0">
                <a:solidFill>
                  <a:srgbClr val="41719C"/>
                </a:solidFill>
                <a:latin typeface="Helvetica Neue" panose="02000503000000020004" pitchFamily="2" charset="0"/>
              </a:rPr>
              <a:t>/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709158C-9680-874F-A8E4-75F8A8B4E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0451" y="539843"/>
            <a:ext cx="5245099" cy="4779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94863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1834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145485378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277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3800897471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</p:spTree>
    <p:extLst>
      <p:ext uri="{BB962C8B-B14F-4D97-AF65-F5344CB8AC3E}">
        <p14:creationId xmlns:p14="http://schemas.microsoft.com/office/powerpoint/2010/main" val="3140271694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2720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DC8F9E1-BC2B-C747-A6CE-F057C92A2A5C}"/>
              </a:ext>
            </a:extLst>
          </p:cNvPr>
          <p:cNvSpPr/>
          <p:nvPr/>
        </p:nvSpPr>
        <p:spPr>
          <a:xfrm>
            <a:off x="576257" y="4330074"/>
            <a:ext cx="35790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corsEnabled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00566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6576ECE-24B2-2A4B-87E3-9DEA09F21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Spring Boot Starter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DCD7847-9299-8B4F-BA01-E5DE096098A2}"/>
              </a:ext>
            </a:extLst>
          </p:cNvPr>
          <p:cNvSpPr txBox="1"/>
          <p:nvPr/>
        </p:nvSpPr>
        <p:spPr>
          <a:xfrm>
            <a:off x="203200" y="1026060"/>
            <a:ext cx="9512300" cy="36073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Vereinfacht das Setup von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GraphQL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-Anwendungen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Mergt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alle Schema-Dateien im Klassenpfad zusammen (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*.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graphqls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Resolver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werden als 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Beans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annotiert (</a:t>
            </a: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zB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. </a:t>
            </a:r>
            <a:r>
              <a:rPr lang="de-DE" sz="2400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@</a:t>
            </a:r>
            <a:r>
              <a:rPr lang="de-DE" sz="24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Component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) und automatisch dem Schema hinzugefügt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Servlet und Servlet-Mapping erfolgt per </a:t>
            </a:r>
            <a:r>
              <a:rPr lang="de-DE" sz="2000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  <a:cs typeface="Source Sans Pro" charset="0"/>
              </a:rPr>
              <a:t>application.properties</a:t>
            </a:r>
            <a:endParaRPr lang="de-DE" sz="20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de-DE" sz="2400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GraphiQL</a:t>
            </a:r>
            <a:r>
              <a:rPr lang="de-DE" sz="2400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(API Explorer) kann ebenfalls per Konfiguration aktiviert werden</a:t>
            </a:r>
            <a:endParaRPr lang="de-DE" sz="2400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D52CDA1-331E-3145-8119-6E5A7D7AF058}"/>
              </a:ext>
            </a:extLst>
          </p:cNvPr>
          <p:cNvSpPr txBox="1"/>
          <p:nvPr/>
        </p:nvSpPr>
        <p:spPr>
          <a:xfrm>
            <a:off x="788395" y="-1905142"/>
            <a:ext cx="892710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Query {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</a:t>
            </a:r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beerId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ID!):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Beer</a:t>
            </a:r>
          </a:p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allBeers</a:t>
            </a: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[Beer!]! </a:t>
            </a:r>
            <a:r>
              <a:rPr lang="de-DE" dirty="0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@</a:t>
            </a:r>
            <a:r>
              <a:rPr lang="de-DE" dirty="0" err="1">
                <a:solidFill>
                  <a:srgbClr val="931621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deprecated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dirty="0" err="1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reason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"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Use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 '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beer</a:t>
            </a:r>
            <a:r>
              <a:rPr lang="de-DE" dirty="0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' </a:t>
            </a:r>
            <a:r>
              <a:rPr lang="de-DE" dirty="0" err="1">
                <a:solidFill>
                  <a:srgbClr val="41719C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field</a:t>
            </a:r>
            <a:r>
              <a:rPr lang="de-DE" dirty="0">
                <a:solidFill>
                  <a:srgbClr val="41719C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")</a:t>
            </a:r>
            <a:b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  <a:p>
            <a:endParaRPr lang="de-DE" dirty="0">
              <a:solidFill>
                <a:srgbClr val="025249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endParaRPr lang="de-DE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0A273AD2-96EC-0C4D-B0B8-8D14BCD2D449}"/>
              </a:ext>
            </a:extLst>
          </p:cNvPr>
          <p:cNvSpPr/>
          <p:nvPr/>
        </p:nvSpPr>
        <p:spPr>
          <a:xfrm>
            <a:off x="8423547" y="773356"/>
            <a:ext cx="1482453" cy="333777"/>
          </a:xfrm>
          <a:prstGeom prst="rect">
            <a:avLst/>
          </a:prstGeom>
          <a:solidFill>
            <a:srgbClr val="57A2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000" dirty="0" err="1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sz="1000" dirty="0">
                <a:solidFill>
                  <a:srgbClr val="D4EBE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-spring-boot-starter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4DC8F9E1-BC2B-C747-A6CE-F057C92A2A5C}"/>
              </a:ext>
            </a:extLst>
          </p:cNvPr>
          <p:cNvSpPr/>
          <p:nvPr/>
        </p:nvSpPr>
        <p:spPr>
          <a:xfrm>
            <a:off x="576257" y="4330074"/>
            <a:ext cx="35790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servlet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corsEnabled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4AA713D-3235-F64F-916D-A0D764F4086E}"/>
              </a:ext>
            </a:extLst>
          </p:cNvPr>
          <p:cNvSpPr/>
          <p:nvPr/>
        </p:nvSpPr>
        <p:spPr>
          <a:xfrm>
            <a:off x="4442169" y="4330074"/>
            <a:ext cx="357905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# </a:t>
            </a:r>
            <a:r>
              <a:rPr lang="de-DE" dirty="0" err="1">
                <a:solidFill>
                  <a:srgbClr val="9E60B8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application.yaml</a:t>
            </a:r>
            <a:endParaRPr lang="de-DE" dirty="0">
              <a:solidFill>
                <a:srgbClr val="9E60B8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</a:t>
            </a: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mapping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graphiql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endpoint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/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graphql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 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enabled</a:t>
            </a:r>
            <a:r>
              <a:rPr lang="de-DE" dirty="0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dirty="0" err="1">
                <a:solidFill>
                  <a:srgbClr val="36544F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true</a:t>
            </a:r>
            <a:endParaRPr lang="de-DE" dirty="0">
              <a:solidFill>
                <a:srgbClr val="36544F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620995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Subscriptions</a:t>
            </a:r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7702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...in Kürze</a:t>
            </a:r>
          </a:p>
          <a:p>
            <a:endParaRPr lang="de-DE" dirty="0"/>
          </a:p>
          <a:p>
            <a:r>
              <a:rPr lang="de-DE" dirty="0" err="1"/>
              <a:t>MutationResolver</a:t>
            </a:r>
            <a:r>
              <a:rPr lang="de-DE" dirty="0"/>
              <a:t>: Muss </a:t>
            </a:r>
            <a:r>
              <a:rPr lang="de-DE" dirty="0" err="1"/>
              <a:t>JxRS</a:t>
            </a:r>
            <a:r>
              <a:rPr lang="de-DE" dirty="0"/>
              <a:t> Publisher zurückgeben</a:t>
            </a:r>
          </a:p>
          <a:p>
            <a:r>
              <a:rPr lang="de-DE" dirty="0" err="1"/>
              <a:t>WebsocketServlet</a:t>
            </a:r>
            <a:endParaRPr lang="de-DE" dirty="0"/>
          </a:p>
          <a:p>
            <a:r>
              <a:rPr lang="de-DE" dirty="0"/>
              <a:t>Kommunikation über WS und anderen Path (/</a:t>
            </a:r>
            <a:r>
              <a:rPr lang="de-DE" dirty="0" err="1"/>
              <a:t>subscribtions</a:t>
            </a:r>
            <a:r>
              <a:rPr lang="de-DE" dirty="0"/>
              <a:t>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87603291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6181039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5362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Lazy-Loading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</a:t>
            </a:r>
            <a:r>
              <a:rPr lang="de-DE" dirty="0" err="1"/>
              <a:t>Eager-Loading</a:t>
            </a:r>
            <a:r>
              <a:rPr lang="de-DE" dirty="0"/>
              <a:t> =&gt; Entity Graph</a:t>
            </a:r>
          </a:p>
        </p:txBody>
      </p:sp>
    </p:spTree>
    <p:extLst>
      <p:ext uri="{BB962C8B-B14F-4D97-AF65-F5344CB8AC3E}">
        <p14:creationId xmlns:p14="http://schemas.microsoft.com/office/powerpoint/2010/main" val="3529107872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1C9E82-6754-464C-83AC-434D0EE7A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FAQ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9DA45BC-A871-5D47-B01E-F7A10917DDB8}"/>
              </a:ext>
            </a:extLst>
          </p:cNvPr>
          <p:cNvSpPr txBox="1"/>
          <p:nvPr/>
        </p:nvSpPr>
        <p:spPr>
          <a:xfrm>
            <a:off x="1439694" y="2714017"/>
            <a:ext cx="2115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Fetching</a:t>
            </a:r>
            <a:r>
              <a:rPr lang="de-DE" dirty="0"/>
              <a:t> </a:t>
            </a:r>
            <a:r>
              <a:rPr lang="de-DE" dirty="0" err="1"/>
              <a:t>DataLoader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68972937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614321" y="2636022"/>
            <a:ext cx="8677375" cy="206210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48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Ausblick: </a:t>
            </a:r>
          </a:p>
          <a:p>
            <a:pPr algn="ctr"/>
            <a:r>
              <a:rPr lang="de-DE" sz="80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  <a:r>
              <a:rPr lang="de-DE" sz="80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Clients</a:t>
            </a:r>
            <a:endParaRPr lang="de-DE" sz="14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F86A6DFA-857E-FA45-B26B-32A09B0D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Apollo und </a:t>
            </a:r>
            <a:r>
              <a:rPr lang="de-DE" dirty="0" err="1"/>
              <a:t>React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7378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3786</Words>
  <Application>Microsoft Macintosh PowerPoint</Application>
  <PresentationFormat>A4-Papier (210 x 297 mm)</PresentationFormat>
  <Paragraphs>1213</Paragraphs>
  <Slides>105</Slides>
  <Notes>18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105</vt:i4>
      </vt:variant>
    </vt:vector>
  </HeadingPairs>
  <TitlesOfParts>
    <vt:vector size="118" baseType="lpstr">
      <vt:lpstr>Arial</vt:lpstr>
      <vt:lpstr>Calibri</vt:lpstr>
      <vt:lpstr>Calibri Light</vt:lpstr>
      <vt:lpstr>Helvetica Neue</vt:lpstr>
      <vt:lpstr>Montserrat</vt:lpstr>
      <vt:lpstr>Source Code Pro</vt:lpstr>
      <vt:lpstr>Source Code Pro Light</vt:lpstr>
      <vt:lpstr>Source Code Pro Medium</vt:lpstr>
      <vt:lpstr>Source Code Pro Semibold</vt:lpstr>
      <vt:lpstr>Source Sans Pro</vt:lpstr>
      <vt:lpstr>Source Sans Pro Light</vt:lpstr>
      <vt:lpstr>Source Sans Pro Semibold</vt:lpstr>
      <vt:lpstr>Office-Design</vt:lpstr>
      <vt:lpstr>Java User Group HH | August 2018 | @nilshartmann</vt:lpstr>
      <vt:lpstr>@nilshartmann</vt:lpstr>
      <vt:lpstr>PowerPoint-Präsentation</vt:lpstr>
      <vt:lpstr>GraphQL</vt:lpstr>
      <vt:lpstr>GraphQL</vt:lpstr>
      <vt:lpstr>GraphQL</vt:lpstr>
      <vt:lpstr>GraphQL</vt:lpstr>
      <vt:lpstr>GitHub</vt:lpstr>
      <vt:lpstr>GitLab (Alpha)</vt:lpstr>
      <vt:lpstr>New York Times</vt:lpstr>
      <vt:lpstr>Twitter</vt:lpstr>
      <vt:lpstr>Code für Beispiel-Anwendung: https://bit.ly/fullstack-graphql-example</vt:lpstr>
      <vt:lpstr>http://localhost:9000</vt:lpstr>
      <vt:lpstr>Beispiel: Intellij IDEA</vt:lpstr>
      <vt:lpstr>Beispiel: VS Code</vt:lpstr>
      <vt:lpstr>PowerPoint-Präsentation</vt:lpstr>
      <vt:lpstr>BeerAdvisor Domaine</vt:lpstr>
      <vt:lpstr>Abfragen mit REST</vt:lpstr>
      <vt:lpstr>Abfragen mit REST</vt:lpstr>
      <vt:lpstr>Abfragen mit GraphQL</vt:lpstr>
      <vt:lpstr>Abfragen mit GraphQL</vt:lpstr>
      <vt:lpstr>Einsatzszenarien</vt:lpstr>
      <vt:lpstr>Einsatzszenarien</vt:lpstr>
      <vt:lpstr>Query Language</vt:lpstr>
      <vt:lpstr>query Language</vt:lpstr>
      <vt:lpstr>query Language</vt:lpstr>
      <vt:lpstr>query Language</vt:lpstr>
      <vt:lpstr>query Language: Operations</vt:lpstr>
      <vt:lpstr>query Language: Operations</vt:lpstr>
      <vt:lpstr>query Language: Mutations</vt:lpstr>
      <vt:lpstr>query Language: Mutations</vt:lpstr>
      <vt:lpstr>Queries ausführen</vt:lpstr>
      <vt:lpstr>Queries ausführen</vt:lpstr>
      <vt:lpstr>Queries ausführen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GraphQL Schema</vt:lpstr>
      <vt:lpstr>Queries ausführen</vt:lpstr>
      <vt:lpstr>GraphQL Schema</vt:lpstr>
      <vt:lpstr>https://github.com/graphql-java</vt:lpstr>
      <vt:lpstr>graphql-java Projekt Familie</vt:lpstr>
      <vt:lpstr>graphql-java Projekt Familie</vt:lpstr>
      <vt:lpstr>graphql-java Projekt Familie</vt:lpstr>
      <vt:lpstr>graphql-java Projekt Familie</vt:lpstr>
      <vt:lpstr>Schema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Resolver</vt:lpstr>
      <vt:lpstr>Resolving zur Laufzeit</vt:lpstr>
      <vt:lpstr>Resolving zur Laufzeit</vt:lpstr>
      <vt:lpstr>Resolving zur Laufzeit</vt:lpstr>
      <vt:lpstr>Resolving zur Laufzeit</vt:lpstr>
      <vt:lpstr>Field Resolver</vt:lpstr>
      <vt:lpstr>Field Resolver</vt:lpstr>
      <vt:lpstr>Field Resolver</vt:lpstr>
      <vt:lpstr>Resolver</vt:lpstr>
      <vt:lpstr>Resolver</vt:lpstr>
      <vt:lpstr>Resolver</vt:lpstr>
      <vt:lpstr>Resolver</vt:lpstr>
      <vt:lpstr>Runtime erzeugen</vt:lpstr>
      <vt:lpstr>Query ausführen</vt:lpstr>
      <vt:lpstr>Query ausführen</vt:lpstr>
      <vt:lpstr>Query ausführen</vt:lpstr>
      <vt:lpstr>Query ausführen</vt:lpstr>
      <vt:lpstr>Modularisierung</vt:lpstr>
      <vt:lpstr>Schema modularisieren</vt:lpstr>
      <vt:lpstr>Modularisierung</vt:lpstr>
      <vt:lpstr>Schema modularisieren</vt:lpstr>
      <vt:lpstr>Schema modularisieren</vt:lpstr>
      <vt:lpstr>Schema modularisieren</vt:lpstr>
      <vt:lpstr>Zusammenfassung</vt:lpstr>
      <vt:lpstr>Zusammenfassung</vt:lpstr>
      <vt:lpstr>Zusammenfassung</vt:lpstr>
      <vt:lpstr>Zusammenfassung</vt:lpstr>
      <vt:lpstr>Zusammenfassung</vt:lpstr>
      <vt:lpstr>Spring Boot Starter</vt:lpstr>
      <vt:lpstr>Spring Boot Starter</vt:lpstr>
      <vt:lpstr>Spring Boot Starter</vt:lpstr>
      <vt:lpstr>Spring Boot Starter</vt:lpstr>
      <vt:lpstr>Spring Boot Starter</vt:lpstr>
      <vt:lpstr>Spring Boot Starter</vt:lpstr>
      <vt:lpstr>Subscriptions</vt:lpstr>
      <vt:lpstr>FAQ</vt:lpstr>
      <vt:lpstr>FAQ</vt:lpstr>
      <vt:lpstr>FAQ</vt:lpstr>
      <vt:lpstr>mit Apollo und React</vt:lpstr>
      <vt:lpstr>Schritt 2: Queries</vt:lpstr>
      <vt:lpstr>Schritt 2: Queries</vt:lpstr>
      <vt:lpstr>Schritt 2: Queries</vt:lpstr>
      <vt:lpstr>Schritt 2: Queries</vt:lpstr>
      <vt:lpstr>Typ-sichere Verwendung</vt:lpstr>
      <vt:lpstr>HTTPS://NILSHARTMANN.NET | @nilshartmann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620</cp:revision>
  <cp:lastPrinted>2018-05-30T19:37:50Z</cp:lastPrinted>
  <dcterms:created xsi:type="dcterms:W3CDTF">2016-03-28T15:59:53Z</dcterms:created>
  <dcterms:modified xsi:type="dcterms:W3CDTF">2018-08-26T21:20:21Z</dcterms:modified>
</cp:coreProperties>
</file>

<file path=docProps/thumbnail.jpeg>
</file>